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Times New Roman Bold" charset="1" panose="02030802070405020303"/>
      <p:regular r:id="rId12"/>
    </p:embeddedFont>
    <p:embeddedFont>
      <p:font typeface="Garamond Bold" charset="1" panose="02020804030307010803"/>
      <p:regular r:id="rId13"/>
    </p:embeddedFont>
    <p:embeddedFont>
      <p:font typeface="Arial Bold" charset="1" panose="020B0704020202020204"/>
      <p:regular r:id="rId14"/>
    </p:embeddedFont>
    <p:embeddedFont>
      <p:font typeface="Calibri (MS) Bold" charset="1" panose="020F0702030404030204"/>
      <p:regular r:id="rId15"/>
    </p:embeddedFont>
    <p:embeddedFont>
      <p:font typeface="Arimo Bold" charset="1" panose="020B0704020202020204"/>
      <p:regular r:id="rId16"/>
    </p:embeddedFont>
    <p:embeddedFont>
      <p:font typeface="Arimo" charset="1" panose="020B0604020202020204"/>
      <p:regular r:id="rId17"/>
    </p:embeddedFont>
    <p:embeddedFont>
      <p:font typeface="Calibri (MS)" charset="1" panose="020F0502020204030204"/>
      <p:regular r:id="rId18"/>
    </p:embeddedFont>
    <p:embeddedFont>
      <p:font typeface="Canva Sans" charset="1" panose="020B0503030501040103"/>
      <p:regular r:id="rId19"/>
    </p:embeddedFont>
    <p:embeddedFont>
      <p:font typeface="Canva Sans Bold" charset="1" panose="020B0803030501040103"/>
      <p:regular r:id="rId20"/>
    </p:embeddedFont>
    <p:embeddedFont>
      <p:font typeface="Playpen Sans Bold"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jpe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11" Target="../media/image20.svg" Type="http://schemas.openxmlformats.org/officeDocument/2006/relationships/image"/><Relationship Id="rId12" Target="../media/image21.png" Type="http://schemas.openxmlformats.org/officeDocument/2006/relationships/image"/><Relationship Id="rId13" Target="../media/image22.png" Type="http://schemas.openxmlformats.org/officeDocument/2006/relationships/image"/><Relationship Id="rId2" Target="../media/image4.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3.png" Type="http://schemas.openxmlformats.org/officeDocument/2006/relationships/image"/><Relationship Id="rId4" Target="../media/image24.jpe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7.png" Type="http://schemas.openxmlformats.org/officeDocument/2006/relationships/image"/><Relationship Id="rId4" Target="../media/image28.svg" Type="http://schemas.openxmlformats.org/officeDocument/2006/relationships/image"/><Relationship Id="rId5" Target="../media/image29.png" Type="http://schemas.openxmlformats.org/officeDocument/2006/relationships/image"/><Relationship Id="rId6" Target="../media/image30.svg" Type="http://schemas.openxmlformats.org/officeDocument/2006/relationships/image"/><Relationship Id="rId7" Target="../media/image3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5.png" Type="http://schemas.openxmlformats.org/officeDocument/2006/relationships/image"/><Relationship Id="rId4" Target="../media/image3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485170" y="1277282"/>
            <a:ext cx="6957907" cy="7732451"/>
          </a:xfrm>
          <a:custGeom>
            <a:avLst/>
            <a:gdLst/>
            <a:ahLst/>
            <a:cxnLst/>
            <a:rect r="r" b="b" t="t" l="l"/>
            <a:pathLst>
              <a:path h="7732451" w="6957907">
                <a:moveTo>
                  <a:pt x="0" y="0"/>
                </a:moveTo>
                <a:lnTo>
                  <a:pt x="6957907" y="0"/>
                </a:lnTo>
                <a:lnTo>
                  <a:pt x="6957907" y="7732450"/>
                </a:lnTo>
                <a:lnTo>
                  <a:pt x="0" y="77324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2336" y="2573822"/>
            <a:ext cx="4805264" cy="5139356"/>
            <a:chOff x="0" y="0"/>
            <a:chExt cx="6407018" cy="6852474"/>
          </a:xfrm>
        </p:grpSpPr>
        <p:sp>
          <p:nvSpPr>
            <p:cNvPr name="Freeform 4" id="4"/>
            <p:cNvSpPr/>
            <p:nvPr/>
          </p:nvSpPr>
          <p:spPr>
            <a:xfrm flipH="false" flipV="false" rot="0">
              <a:off x="0" y="0"/>
              <a:ext cx="6407023" cy="6852412"/>
            </a:xfrm>
            <a:custGeom>
              <a:avLst/>
              <a:gdLst/>
              <a:ahLst/>
              <a:cxnLst/>
              <a:rect r="r" b="b" t="t" l="l"/>
              <a:pathLst>
                <a:path h="6852412" w="6407023">
                  <a:moveTo>
                    <a:pt x="0" y="0"/>
                  </a:moveTo>
                  <a:lnTo>
                    <a:pt x="6407023" y="0"/>
                  </a:lnTo>
                  <a:lnTo>
                    <a:pt x="6407023" y="6852412"/>
                  </a:lnTo>
                  <a:lnTo>
                    <a:pt x="0" y="6852412"/>
                  </a:lnTo>
                  <a:lnTo>
                    <a:pt x="0" y="0"/>
                  </a:lnTo>
                  <a:close/>
                </a:path>
              </a:pathLst>
            </a:custGeom>
            <a:blipFill>
              <a:blip r:embed="rId4"/>
              <a:stretch>
                <a:fillRect l="0" t="0" r="-149475" b="-1"/>
              </a:stretch>
            </a:blipFill>
          </p:spPr>
        </p:sp>
      </p:grpSp>
      <p:sp>
        <p:nvSpPr>
          <p:cNvPr name="TextBox 5" id="5"/>
          <p:cNvSpPr txBox="true"/>
          <p:nvPr/>
        </p:nvSpPr>
        <p:spPr>
          <a:xfrm rot="0">
            <a:off x="1959969" y="923391"/>
            <a:ext cx="12618720" cy="2632710"/>
          </a:xfrm>
          <a:prstGeom prst="rect">
            <a:avLst/>
          </a:prstGeom>
        </p:spPr>
        <p:txBody>
          <a:bodyPr anchor="t" rtlCol="false" tIns="0" lIns="0" bIns="0" rIns="0">
            <a:spAutoFit/>
          </a:bodyPr>
          <a:lstStyle/>
          <a:p>
            <a:pPr algn="ctr">
              <a:lnSpc>
                <a:spcPts val="5759"/>
              </a:lnSpc>
            </a:pPr>
          </a:p>
          <a:p>
            <a:pPr algn="ctr">
              <a:lnSpc>
                <a:spcPts val="5759"/>
              </a:lnSpc>
            </a:pPr>
            <a:r>
              <a:rPr lang="en-US" sz="4800" b="true">
                <a:solidFill>
                  <a:srgbClr val="000000"/>
                </a:solidFill>
                <a:latin typeface="Times New Roman Bold"/>
                <a:ea typeface="Times New Roman Bold"/>
                <a:cs typeface="Times New Roman Bold"/>
                <a:sym typeface="Times New Roman Bold"/>
              </a:rPr>
              <a:t>TITLE PAGE</a:t>
            </a:r>
          </a:p>
        </p:txBody>
      </p:sp>
      <p:grpSp>
        <p:nvGrpSpPr>
          <p:cNvPr name="Group 6" id="6"/>
          <p:cNvGrpSpPr/>
          <p:nvPr/>
        </p:nvGrpSpPr>
        <p:grpSpPr>
          <a:xfrm rot="0">
            <a:off x="496929" y="-790136"/>
            <a:ext cx="15544800" cy="3114675"/>
            <a:chOff x="0" y="0"/>
            <a:chExt cx="20726400" cy="4152900"/>
          </a:xfrm>
        </p:grpSpPr>
        <p:sp>
          <p:nvSpPr>
            <p:cNvPr name="Freeform 7" id="7"/>
            <p:cNvSpPr/>
            <p:nvPr/>
          </p:nvSpPr>
          <p:spPr>
            <a:xfrm flipH="false" flipV="false" rot="0">
              <a:off x="0" y="0"/>
              <a:ext cx="20726400" cy="4152900"/>
            </a:xfrm>
            <a:custGeom>
              <a:avLst/>
              <a:gdLst/>
              <a:ahLst/>
              <a:cxnLst/>
              <a:rect r="r" b="b" t="t" l="l"/>
              <a:pathLst>
                <a:path h="4152900" w="20726400">
                  <a:moveTo>
                    <a:pt x="0" y="0"/>
                  </a:moveTo>
                  <a:lnTo>
                    <a:pt x="20726400" y="0"/>
                  </a:lnTo>
                  <a:lnTo>
                    <a:pt x="20726400" y="4152900"/>
                  </a:lnTo>
                  <a:lnTo>
                    <a:pt x="0" y="4152900"/>
                  </a:lnTo>
                  <a:close/>
                </a:path>
              </a:pathLst>
            </a:custGeom>
            <a:solidFill>
              <a:srgbClr val="000000">
                <a:alpha val="0"/>
              </a:srgbClr>
            </a:solidFill>
          </p:spPr>
        </p:sp>
        <p:sp>
          <p:nvSpPr>
            <p:cNvPr name="TextBox 8" id="8"/>
            <p:cNvSpPr txBox="true"/>
            <p:nvPr/>
          </p:nvSpPr>
          <p:spPr>
            <a:xfrm>
              <a:off x="0" y="-19050"/>
              <a:ext cx="20726400" cy="4171950"/>
            </a:xfrm>
            <a:prstGeom prst="rect">
              <a:avLst/>
            </a:prstGeom>
          </p:spPr>
          <p:txBody>
            <a:bodyPr anchor="ctr" rtlCol="false" tIns="0" lIns="0" bIns="0" rIns="0"/>
            <a:lstStyle/>
            <a:p>
              <a:pPr algn="ctr">
                <a:lnSpc>
                  <a:spcPts val="7200"/>
                </a:lnSpc>
              </a:pPr>
              <a:r>
                <a:rPr lang="en-US" sz="6000" b="true">
                  <a:solidFill>
                    <a:srgbClr val="1F497D"/>
                  </a:solidFill>
                  <a:latin typeface="Garamond Bold"/>
                  <a:ea typeface="Garamond Bold"/>
                  <a:cs typeface="Garamond Bold"/>
                  <a:sym typeface="Garamond Bold"/>
                </a:rPr>
                <a:t>SMART INDIA HACKATHON 2025</a:t>
              </a:r>
            </a:p>
          </p:txBody>
        </p:sp>
      </p:grpSp>
      <p:sp>
        <p:nvSpPr>
          <p:cNvPr name="TextBox 9" id="9"/>
          <p:cNvSpPr txBox="true"/>
          <p:nvPr/>
        </p:nvSpPr>
        <p:spPr>
          <a:xfrm rot="0">
            <a:off x="588368" y="3131820"/>
            <a:ext cx="17218448" cy="6869430"/>
          </a:xfrm>
          <a:prstGeom prst="rect">
            <a:avLst/>
          </a:prstGeom>
        </p:spPr>
        <p:txBody>
          <a:bodyPr anchor="t" rtlCol="false" tIns="0" lIns="0" bIns="0" rIns="0">
            <a:spAutoFit/>
          </a:bodyPr>
          <a:lstStyle/>
          <a:p>
            <a:pPr algn="l">
              <a:lnSpc>
                <a:spcPts val="4320"/>
              </a:lnSpc>
            </a:pPr>
          </a:p>
          <a:p>
            <a:pPr algn="just" marL="651510" indent="-325755" lvl="1">
              <a:lnSpc>
                <a:spcPts val="8640"/>
              </a:lnSpc>
              <a:buFont typeface="Arial"/>
              <a:buChar char="•"/>
            </a:pPr>
            <a:r>
              <a:rPr lang="en-US" b="true" sz="3600">
                <a:solidFill>
                  <a:srgbClr val="000000"/>
                </a:solidFill>
                <a:latin typeface="Arial Bold"/>
                <a:ea typeface="Arial Bold"/>
                <a:cs typeface="Arial Bold"/>
                <a:sym typeface="Arial Bold"/>
              </a:rPr>
              <a:t>Problem Statement ID –SIH25137</a:t>
            </a:r>
          </a:p>
          <a:p>
            <a:pPr algn="just" marL="651510" indent="-325755" lvl="1">
              <a:lnSpc>
                <a:spcPts val="8640"/>
              </a:lnSpc>
              <a:buFont typeface="Arial"/>
              <a:buChar char="•"/>
            </a:pPr>
            <a:r>
              <a:rPr lang="en-US" b="true" sz="3600">
                <a:solidFill>
                  <a:srgbClr val="000000"/>
                </a:solidFill>
                <a:latin typeface="Arial Bold"/>
                <a:ea typeface="Arial Bold"/>
                <a:cs typeface="Arial Bold"/>
                <a:sym typeface="Arial Bold"/>
              </a:rPr>
              <a:t>Problem Statement Title- Student Innovation</a:t>
            </a:r>
          </a:p>
          <a:p>
            <a:pPr algn="just" marL="651510" indent="-325755" lvl="1">
              <a:lnSpc>
                <a:spcPts val="8640"/>
              </a:lnSpc>
              <a:buFont typeface="Arial"/>
              <a:buChar char="•"/>
            </a:pPr>
            <a:r>
              <a:rPr lang="en-US" b="true" sz="3600">
                <a:solidFill>
                  <a:srgbClr val="000000"/>
                </a:solidFill>
                <a:latin typeface="Calibri (MS) Bold"/>
                <a:ea typeface="Calibri (MS) Bold"/>
                <a:cs typeface="Calibri (MS) Bold"/>
                <a:sym typeface="Calibri (MS) Bold"/>
              </a:rPr>
              <a:t>Theme-Travel &amp; Tourism</a:t>
            </a:r>
          </a:p>
          <a:p>
            <a:pPr algn="just" marL="651510" indent="-325755" lvl="1">
              <a:lnSpc>
                <a:spcPts val="8640"/>
              </a:lnSpc>
              <a:buFont typeface="Arial"/>
              <a:buChar char="•"/>
            </a:pPr>
            <a:r>
              <a:rPr lang="en-US" b="true" sz="3600">
                <a:solidFill>
                  <a:srgbClr val="000000"/>
                </a:solidFill>
                <a:latin typeface="Arial Bold"/>
                <a:ea typeface="Arial Bold"/>
                <a:cs typeface="Arial Bold"/>
                <a:sym typeface="Arial Bold"/>
              </a:rPr>
              <a:t>PS Category- Software</a:t>
            </a:r>
          </a:p>
          <a:p>
            <a:pPr algn="just" marL="651510" indent="-325755" lvl="1">
              <a:lnSpc>
                <a:spcPts val="8640"/>
              </a:lnSpc>
              <a:buFont typeface="Arial"/>
              <a:buChar char="•"/>
            </a:pPr>
            <a:r>
              <a:rPr lang="en-US" b="true" sz="3600">
                <a:solidFill>
                  <a:srgbClr val="000000"/>
                </a:solidFill>
                <a:latin typeface="Arial Bold"/>
                <a:ea typeface="Arial Bold"/>
                <a:cs typeface="Arial Bold"/>
                <a:sym typeface="Arial Bold"/>
              </a:rPr>
              <a:t>Team ID-</a:t>
            </a:r>
          </a:p>
          <a:p>
            <a:pPr algn="just" marL="651510" indent="-325755" lvl="1">
              <a:lnSpc>
                <a:spcPts val="8640"/>
              </a:lnSpc>
              <a:buFont typeface="Arial"/>
              <a:buChar char="•"/>
            </a:pPr>
            <a:r>
              <a:rPr lang="en-US" b="true" sz="3600">
                <a:solidFill>
                  <a:srgbClr val="000000"/>
                </a:solidFill>
                <a:latin typeface="Arial Bold"/>
                <a:ea typeface="Arial Bold"/>
                <a:cs typeface="Arial Bold"/>
                <a:sym typeface="Arial Bold"/>
              </a:rPr>
              <a:t>Team Name (Registered on portal) : TourMate- Smart Travel Companion</a:t>
            </a:r>
          </a:p>
        </p:txBody>
      </p:sp>
      <p:grpSp>
        <p:nvGrpSpPr>
          <p:cNvPr name="Group 10" id="10"/>
          <p:cNvGrpSpPr/>
          <p:nvPr/>
        </p:nvGrpSpPr>
        <p:grpSpPr>
          <a:xfrm rot="0">
            <a:off x="14762049" y="9446"/>
            <a:ext cx="3313680" cy="1684302"/>
            <a:chOff x="0" y="0"/>
            <a:chExt cx="4418240" cy="2245736"/>
          </a:xfrm>
        </p:grpSpPr>
        <p:sp>
          <p:nvSpPr>
            <p:cNvPr name="Freeform 11" id="11"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5"/>
              <a:stretch>
                <a:fillRect l="0" t="0" r="0" b="0"/>
              </a:stretch>
            </a:blip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532143"/>
            <a:ext cx="18287998" cy="754857"/>
            <a:chOff x="0" y="0"/>
            <a:chExt cx="24383998" cy="1006476"/>
          </a:xfrm>
        </p:grpSpPr>
        <p:sp>
          <p:nvSpPr>
            <p:cNvPr name="Freeform 3" id="3"/>
            <p:cNvSpPr/>
            <p:nvPr/>
          </p:nvSpPr>
          <p:spPr>
            <a:xfrm flipH="false" flipV="false" rot="0">
              <a:off x="0" y="0"/>
              <a:ext cx="24384000" cy="1006475"/>
            </a:xfrm>
            <a:custGeom>
              <a:avLst/>
              <a:gdLst/>
              <a:ahLst/>
              <a:cxnLst/>
              <a:rect r="r" b="b" t="t" l="l"/>
              <a:pathLst>
                <a:path h="1006475" w="24384000">
                  <a:moveTo>
                    <a:pt x="0" y="0"/>
                  </a:moveTo>
                  <a:lnTo>
                    <a:pt x="24384000" y="0"/>
                  </a:lnTo>
                  <a:lnTo>
                    <a:pt x="24384000" y="1006475"/>
                  </a:lnTo>
                  <a:lnTo>
                    <a:pt x="0" y="1006475"/>
                  </a:lnTo>
                  <a:close/>
                </a:path>
              </a:pathLst>
            </a:custGeom>
            <a:solidFill>
              <a:srgbClr val="0070C0"/>
            </a:solidFill>
          </p:spPr>
        </p:sp>
      </p:grpSp>
      <p:grpSp>
        <p:nvGrpSpPr>
          <p:cNvPr name="Group 4" id="4"/>
          <p:cNvGrpSpPr/>
          <p:nvPr/>
        </p:nvGrpSpPr>
        <p:grpSpPr>
          <a:xfrm rot="0">
            <a:off x="274497" y="0"/>
            <a:ext cx="16459200" cy="1714500"/>
            <a:chOff x="0" y="0"/>
            <a:chExt cx="21945600" cy="2286000"/>
          </a:xfrm>
        </p:grpSpPr>
        <p:sp>
          <p:nvSpPr>
            <p:cNvPr name="Freeform 5" id="5"/>
            <p:cNvSpPr/>
            <p:nvPr/>
          </p:nvSpPr>
          <p:spPr>
            <a:xfrm flipH="false" flipV="false" rot="0">
              <a:off x="0" y="0"/>
              <a:ext cx="21945600" cy="2286000"/>
            </a:xfrm>
            <a:custGeom>
              <a:avLst/>
              <a:gdLst/>
              <a:ahLst/>
              <a:cxnLst/>
              <a:rect r="r" b="b" t="t" l="l"/>
              <a:pathLst>
                <a:path h="2286000" w="21945600">
                  <a:moveTo>
                    <a:pt x="0" y="0"/>
                  </a:moveTo>
                  <a:lnTo>
                    <a:pt x="21945600" y="0"/>
                  </a:lnTo>
                  <a:lnTo>
                    <a:pt x="21945600" y="2286000"/>
                  </a:lnTo>
                  <a:lnTo>
                    <a:pt x="0" y="2286000"/>
                  </a:lnTo>
                  <a:close/>
                </a:path>
              </a:pathLst>
            </a:custGeom>
            <a:solidFill>
              <a:srgbClr val="000000">
                <a:alpha val="0"/>
              </a:srgbClr>
            </a:solidFill>
          </p:spPr>
        </p:sp>
        <p:sp>
          <p:nvSpPr>
            <p:cNvPr name="TextBox 6" id="6"/>
            <p:cNvSpPr txBox="true"/>
            <p:nvPr/>
          </p:nvSpPr>
          <p:spPr>
            <a:xfrm>
              <a:off x="0" y="-28575"/>
              <a:ext cx="21945600" cy="2314575"/>
            </a:xfrm>
            <a:prstGeom prst="rect">
              <a:avLst/>
            </a:prstGeom>
          </p:spPr>
          <p:txBody>
            <a:bodyPr anchor="ctr" rtlCol="false" tIns="0" lIns="0" bIns="0" rIns="0"/>
            <a:lstStyle/>
            <a:p>
              <a:pPr algn="ctr">
                <a:lnSpc>
                  <a:spcPts val="6480"/>
                </a:lnSpc>
              </a:pPr>
              <a:r>
                <a:rPr lang="en-US" sz="5400" b="true">
                  <a:solidFill>
                    <a:srgbClr val="000000"/>
                  </a:solidFill>
                  <a:latin typeface="Arimo Bold"/>
                  <a:ea typeface="Arimo Bold"/>
                  <a:cs typeface="Arimo Bold"/>
                  <a:sym typeface="Arimo Bold"/>
                </a:rPr>
                <a:t>Travel &amp; Tourism</a:t>
              </a:r>
            </a:p>
          </p:txBody>
        </p:sp>
      </p:grpSp>
      <p:grpSp>
        <p:nvGrpSpPr>
          <p:cNvPr name="Group 7" id="7"/>
          <p:cNvGrpSpPr/>
          <p:nvPr/>
        </p:nvGrpSpPr>
        <p:grpSpPr>
          <a:xfrm rot="0">
            <a:off x="13106400" y="9534530"/>
            <a:ext cx="4267200" cy="547688"/>
            <a:chOff x="0" y="0"/>
            <a:chExt cx="5689600" cy="730250"/>
          </a:xfrm>
        </p:grpSpPr>
        <p:sp>
          <p:nvSpPr>
            <p:cNvPr name="Freeform 8" id="8"/>
            <p:cNvSpPr/>
            <p:nvPr/>
          </p:nvSpPr>
          <p:spPr>
            <a:xfrm flipH="false" flipV="false" rot="0">
              <a:off x="0" y="0"/>
              <a:ext cx="5689600" cy="730250"/>
            </a:xfrm>
            <a:custGeom>
              <a:avLst/>
              <a:gdLst/>
              <a:ahLst/>
              <a:cxnLst/>
              <a:rect r="r" b="b" t="t" l="l"/>
              <a:pathLst>
                <a:path h="730250" w="5689600">
                  <a:moveTo>
                    <a:pt x="0" y="0"/>
                  </a:moveTo>
                  <a:lnTo>
                    <a:pt x="5689600" y="0"/>
                  </a:lnTo>
                  <a:lnTo>
                    <a:pt x="5689600" y="730250"/>
                  </a:lnTo>
                  <a:lnTo>
                    <a:pt x="0" y="730250"/>
                  </a:lnTo>
                  <a:close/>
                </a:path>
              </a:pathLst>
            </a:custGeom>
            <a:solidFill>
              <a:srgbClr val="000000">
                <a:alpha val="0"/>
              </a:srgbClr>
            </a:solidFill>
          </p:spPr>
        </p:sp>
        <p:sp>
          <p:nvSpPr>
            <p:cNvPr name="TextBox 9" id="9"/>
            <p:cNvSpPr txBox="true"/>
            <p:nvPr/>
          </p:nvSpPr>
          <p:spPr>
            <a:xfrm>
              <a:off x="0" y="-19050"/>
              <a:ext cx="5689600" cy="749300"/>
            </a:xfrm>
            <a:prstGeom prst="rect">
              <a:avLst/>
            </a:prstGeom>
          </p:spPr>
          <p:txBody>
            <a:bodyPr anchor="ctr" rtlCol="false" tIns="0" lIns="0" bIns="0" rIns="0"/>
            <a:lstStyle/>
            <a:p>
              <a:pPr algn="r">
                <a:lnSpc>
                  <a:spcPts val="2160"/>
                </a:lnSpc>
              </a:pPr>
              <a:r>
                <a:rPr lang="en-US" sz="1800" b="true">
                  <a:solidFill>
                    <a:srgbClr val="FFFFFF"/>
                  </a:solidFill>
                  <a:latin typeface="Arimo Bold"/>
                  <a:ea typeface="Arimo Bold"/>
                  <a:cs typeface="Arimo Bold"/>
                  <a:sym typeface="Arimo Bold"/>
                </a:rPr>
                <a:t>2</a:t>
              </a:r>
            </a:p>
          </p:txBody>
        </p:sp>
      </p:grpSp>
      <p:grpSp>
        <p:nvGrpSpPr>
          <p:cNvPr name="Group 10" id="10"/>
          <p:cNvGrpSpPr/>
          <p:nvPr/>
        </p:nvGrpSpPr>
        <p:grpSpPr>
          <a:xfrm rot="0">
            <a:off x="6972300" y="9534530"/>
            <a:ext cx="4806000" cy="547688"/>
            <a:chOff x="0" y="0"/>
            <a:chExt cx="6408000" cy="730250"/>
          </a:xfrm>
        </p:grpSpPr>
        <p:sp>
          <p:nvSpPr>
            <p:cNvPr name="Freeform 11" id="11"/>
            <p:cNvSpPr/>
            <p:nvPr/>
          </p:nvSpPr>
          <p:spPr>
            <a:xfrm flipH="false" flipV="false" rot="0">
              <a:off x="0" y="0"/>
              <a:ext cx="6408000" cy="730250"/>
            </a:xfrm>
            <a:custGeom>
              <a:avLst/>
              <a:gdLst/>
              <a:ahLst/>
              <a:cxnLst/>
              <a:rect r="r" b="b" t="t" l="l"/>
              <a:pathLst>
                <a:path h="730250" w="6408000">
                  <a:moveTo>
                    <a:pt x="0" y="0"/>
                  </a:moveTo>
                  <a:lnTo>
                    <a:pt x="6408000" y="0"/>
                  </a:lnTo>
                  <a:lnTo>
                    <a:pt x="6408000" y="730250"/>
                  </a:lnTo>
                  <a:lnTo>
                    <a:pt x="0" y="730250"/>
                  </a:lnTo>
                  <a:close/>
                </a:path>
              </a:pathLst>
            </a:custGeom>
            <a:solidFill>
              <a:srgbClr val="000000">
                <a:alpha val="0"/>
              </a:srgbClr>
            </a:solidFill>
          </p:spPr>
        </p:sp>
        <p:sp>
          <p:nvSpPr>
            <p:cNvPr name="TextBox 12" id="12"/>
            <p:cNvSpPr txBox="true"/>
            <p:nvPr/>
          </p:nvSpPr>
          <p:spPr>
            <a:xfrm>
              <a:off x="0" y="-19050"/>
              <a:ext cx="6408000" cy="749300"/>
            </a:xfrm>
            <a:prstGeom prst="rect">
              <a:avLst/>
            </a:prstGeom>
          </p:spPr>
          <p:txBody>
            <a:bodyPr anchor="ctr" rtlCol="false" tIns="0" lIns="0" bIns="0" rIns="0"/>
            <a:lstStyle/>
            <a:p>
              <a:pPr algn="ctr">
                <a:lnSpc>
                  <a:spcPts val="2160"/>
                </a:lnSpc>
              </a:pPr>
              <a:r>
                <a:rPr lang="en-US" sz="1800">
                  <a:solidFill>
                    <a:srgbClr val="FFFFFF"/>
                  </a:solidFill>
                  <a:latin typeface="Arimo"/>
                  <a:ea typeface="Arimo"/>
                  <a:cs typeface="Arimo"/>
                  <a:sym typeface="Arimo"/>
                </a:rPr>
                <a:t>@SIH Idea submission- Template</a:t>
              </a:r>
            </a:p>
          </p:txBody>
        </p:sp>
      </p:grpSp>
      <p:grpSp>
        <p:nvGrpSpPr>
          <p:cNvPr name="Group 13" id="13"/>
          <p:cNvGrpSpPr/>
          <p:nvPr/>
        </p:nvGrpSpPr>
        <p:grpSpPr>
          <a:xfrm rot="0">
            <a:off x="475610" y="359319"/>
            <a:ext cx="2713860" cy="1249101"/>
            <a:chOff x="0" y="0"/>
            <a:chExt cx="3618480" cy="1665468"/>
          </a:xfrm>
        </p:grpSpPr>
        <p:sp>
          <p:nvSpPr>
            <p:cNvPr name="Freeform 14" id="14" descr="Your startup LOGO"/>
            <p:cNvSpPr/>
            <p:nvPr/>
          </p:nvSpPr>
          <p:spPr>
            <a:xfrm flipH="false" flipV="false" rot="0">
              <a:off x="25400" y="25400"/>
              <a:ext cx="3567684" cy="1614678"/>
            </a:xfrm>
            <a:custGeom>
              <a:avLst/>
              <a:gdLst/>
              <a:ahLst/>
              <a:cxnLst/>
              <a:rect r="r" b="b" t="t" l="l"/>
              <a:pathLst>
                <a:path h="1614678" w="3567684">
                  <a:moveTo>
                    <a:pt x="0" y="807339"/>
                  </a:moveTo>
                  <a:cubicBezTo>
                    <a:pt x="0" y="361442"/>
                    <a:pt x="798703" y="0"/>
                    <a:pt x="1783842" y="0"/>
                  </a:cubicBezTo>
                  <a:cubicBezTo>
                    <a:pt x="2768981" y="0"/>
                    <a:pt x="3567684" y="361442"/>
                    <a:pt x="3567684" y="807339"/>
                  </a:cubicBezTo>
                  <a:cubicBezTo>
                    <a:pt x="3567684" y="1253236"/>
                    <a:pt x="2768981" y="1614678"/>
                    <a:pt x="1783842" y="1614678"/>
                  </a:cubicBezTo>
                  <a:cubicBezTo>
                    <a:pt x="798703" y="1614678"/>
                    <a:pt x="0" y="1253236"/>
                    <a:pt x="0" y="807339"/>
                  </a:cubicBezTo>
                  <a:close/>
                </a:path>
              </a:pathLst>
            </a:custGeom>
            <a:solidFill>
              <a:srgbClr val="FFFFFF"/>
            </a:solidFill>
          </p:spPr>
        </p:sp>
        <p:sp>
          <p:nvSpPr>
            <p:cNvPr name="Freeform 15" id="15" descr="Your startup LOGO"/>
            <p:cNvSpPr/>
            <p:nvPr/>
          </p:nvSpPr>
          <p:spPr>
            <a:xfrm flipH="false" flipV="false" rot="0">
              <a:off x="0" y="0"/>
              <a:ext cx="3618484" cy="1665478"/>
            </a:xfrm>
            <a:custGeom>
              <a:avLst/>
              <a:gdLst/>
              <a:ahLst/>
              <a:cxnLst/>
              <a:rect r="r" b="b" t="t" l="l"/>
              <a:pathLst>
                <a:path h="1665478" w="3618484">
                  <a:moveTo>
                    <a:pt x="0" y="832739"/>
                  </a:moveTo>
                  <a:cubicBezTo>
                    <a:pt x="0" y="359029"/>
                    <a:pt x="829945" y="0"/>
                    <a:pt x="1809242" y="0"/>
                  </a:cubicBezTo>
                  <a:cubicBezTo>
                    <a:pt x="2788539" y="0"/>
                    <a:pt x="3618484" y="359029"/>
                    <a:pt x="3618484" y="832739"/>
                  </a:cubicBezTo>
                  <a:lnTo>
                    <a:pt x="3593084" y="832739"/>
                  </a:lnTo>
                  <a:lnTo>
                    <a:pt x="3618484" y="832739"/>
                  </a:lnTo>
                  <a:cubicBezTo>
                    <a:pt x="3618484" y="1306449"/>
                    <a:pt x="2788539" y="1665478"/>
                    <a:pt x="1809242" y="1665478"/>
                  </a:cubicBezTo>
                  <a:lnTo>
                    <a:pt x="1809242" y="1640078"/>
                  </a:lnTo>
                  <a:lnTo>
                    <a:pt x="1809242" y="1665478"/>
                  </a:lnTo>
                  <a:cubicBezTo>
                    <a:pt x="829945" y="1665478"/>
                    <a:pt x="0" y="1306449"/>
                    <a:pt x="0" y="832739"/>
                  </a:cubicBezTo>
                  <a:lnTo>
                    <a:pt x="25400" y="832739"/>
                  </a:lnTo>
                  <a:lnTo>
                    <a:pt x="50800" y="832739"/>
                  </a:lnTo>
                  <a:lnTo>
                    <a:pt x="25400" y="832739"/>
                  </a:lnTo>
                  <a:lnTo>
                    <a:pt x="0" y="832739"/>
                  </a:lnTo>
                  <a:moveTo>
                    <a:pt x="50800" y="832739"/>
                  </a:moveTo>
                  <a:cubicBezTo>
                    <a:pt x="50800" y="846709"/>
                    <a:pt x="39370" y="858139"/>
                    <a:pt x="25400" y="858139"/>
                  </a:cubicBezTo>
                  <a:cubicBezTo>
                    <a:pt x="11430" y="858139"/>
                    <a:pt x="0" y="846709"/>
                    <a:pt x="0" y="832739"/>
                  </a:cubicBezTo>
                  <a:cubicBezTo>
                    <a:pt x="0" y="818769"/>
                    <a:pt x="11430" y="807339"/>
                    <a:pt x="25400" y="807339"/>
                  </a:cubicBezTo>
                  <a:cubicBezTo>
                    <a:pt x="39370" y="807339"/>
                    <a:pt x="50800" y="818769"/>
                    <a:pt x="50800" y="832739"/>
                  </a:cubicBezTo>
                  <a:cubicBezTo>
                    <a:pt x="50800" y="1250823"/>
                    <a:pt x="818134" y="1614678"/>
                    <a:pt x="1809242" y="1614678"/>
                  </a:cubicBezTo>
                  <a:cubicBezTo>
                    <a:pt x="2800350" y="1614678"/>
                    <a:pt x="3567684" y="1250823"/>
                    <a:pt x="3567684" y="832739"/>
                  </a:cubicBezTo>
                  <a:cubicBezTo>
                    <a:pt x="3567684" y="414655"/>
                    <a:pt x="2800350" y="50800"/>
                    <a:pt x="1809242" y="50800"/>
                  </a:cubicBezTo>
                  <a:lnTo>
                    <a:pt x="1809242" y="25400"/>
                  </a:lnTo>
                  <a:lnTo>
                    <a:pt x="1809242" y="50800"/>
                  </a:lnTo>
                  <a:cubicBezTo>
                    <a:pt x="818134" y="50800"/>
                    <a:pt x="50800" y="414655"/>
                    <a:pt x="50800" y="832739"/>
                  </a:cubicBezTo>
                  <a:close/>
                </a:path>
              </a:pathLst>
            </a:custGeom>
            <a:solidFill>
              <a:srgbClr val="8064A2"/>
            </a:solidFill>
          </p:spPr>
        </p:sp>
        <p:sp>
          <p:nvSpPr>
            <p:cNvPr name="TextBox 16" id="16"/>
            <p:cNvSpPr txBox="true"/>
            <p:nvPr/>
          </p:nvSpPr>
          <p:spPr>
            <a:xfrm>
              <a:off x="0" y="-57150"/>
              <a:ext cx="3618480" cy="1722618"/>
            </a:xfrm>
            <a:prstGeom prst="rect">
              <a:avLst/>
            </a:prstGeom>
          </p:spPr>
          <p:txBody>
            <a:bodyPr anchor="ctr" rtlCol="false" tIns="50800" lIns="50800" bIns="50800" rIns="50800"/>
            <a:lstStyle/>
            <a:p>
              <a:pPr algn="ctr">
                <a:lnSpc>
                  <a:spcPts val="3240"/>
                </a:lnSpc>
              </a:pPr>
              <a:r>
                <a:rPr lang="en-US" sz="2700">
                  <a:solidFill>
                    <a:srgbClr val="000000"/>
                  </a:solidFill>
                  <a:latin typeface="Calibri (MS)"/>
                  <a:ea typeface="Calibri (MS)"/>
                  <a:cs typeface="Calibri (MS)"/>
                  <a:sym typeface="Calibri (MS)"/>
                </a:rPr>
                <a:t>TourMate</a:t>
              </a:r>
            </a:p>
          </p:txBody>
        </p:sp>
      </p:grpSp>
      <p:grpSp>
        <p:nvGrpSpPr>
          <p:cNvPr name="Group 17" id="17"/>
          <p:cNvGrpSpPr/>
          <p:nvPr/>
        </p:nvGrpSpPr>
        <p:grpSpPr>
          <a:xfrm rot="0">
            <a:off x="14762049" y="85645"/>
            <a:ext cx="3313680" cy="1684302"/>
            <a:chOff x="0" y="0"/>
            <a:chExt cx="4418240" cy="2245736"/>
          </a:xfrm>
        </p:grpSpPr>
        <p:sp>
          <p:nvSpPr>
            <p:cNvPr name="Freeform 18" id="18"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2"/>
              <a:stretch>
                <a:fillRect l="0" t="0" r="0" b="0"/>
              </a:stretch>
            </a:blipFill>
          </p:spPr>
        </p:sp>
      </p:grpSp>
      <p:grpSp>
        <p:nvGrpSpPr>
          <p:cNvPr name="Group 19" id="19"/>
          <p:cNvGrpSpPr/>
          <p:nvPr/>
        </p:nvGrpSpPr>
        <p:grpSpPr>
          <a:xfrm rot="0">
            <a:off x="274497" y="2422808"/>
            <a:ext cx="8229600" cy="6674528"/>
            <a:chOff x="0" y="0"/>
            <a:chExt cx="2167467" cy="1757900"/>
          </a:xfrm>
        </p:grpSpPr>
        <p:sp>
          <p:nvSpPr>
            <p:cNvPr name="Freeform 20" id="20"/>
            <p:cNvSpPr/>
            <p:nvPr/>
          </p:nvSpPr>
          <p:spPr>
            <a:xfrm flipH="false" flipV="false" rot="0">
              <a:off x="0" y="0"/>
              <a:ext cx="2167467" cy="1757900"/>
            </a:xfrm>
            <a:custGeom>
              <a:avLst/>
              <a:gdLst/>
              <a:ahLst/>
              <a:cxnLst/>
              <a:rect r="r" b="b" t="t" l="l"/>
              <a:pathLst>
                <a:path h="1757900" w="2167467">
                  <a:moveTo>
                    <a:pt x="0" y="0"/>
                  </a:moveTo>
                  <a:lnTo>
                    <a:pt x="2167467" y="0"/>
                  </a:lnTo>
                  <a:lnTo>
                    <a:pt x="2167467" y="1757900"/>
                  </a:lnTo>
                  <a:lnTo>
                    <a:pt x="0" y="1757900"/>
                  </a:lnTo>
                  <a:close/>
                </a:path>
              </a:pathLst>
            </a:custGeom>
            <a:solidFill>
              <a:srgbClr val="0070C0"/>
            </a:solidFill>
          </p:spPr>
        </p:sp>
        <p:sp>
          <p:nvSpPr>
            <p:cNvPr name="TextBox 21" id="21"/>
            <p:cNvSpPr txBox="true"/>
            <p:nvPr/>
          </p:nvSpPr>
          <p:spPr>
            <a:xfrm>
              <a:off x="0" y="-19050"/>
              <a:ext cx="2167467" cy="1776950"/>
            </a:xfrm>
            <a:prstGeom prst="rect">
              <a:avLst/>
            </a:prstGeom>
          </p:spPr>
          <p:txBody>
            <a:bodyPr anchor="ctr" rtlCol="false" tIns="50800" lIns="50800" bIns="50800" rIns="50800"/>
            <a:lstStyle/>
            <a:p>
              <a:pPr algn="ctr">
                <a:lnSpc>
                  <a:spcPts val="2160"/>
                </a:lnSpc>
              </a:pPr>
            </a:p>
          </p:txBody>
        </p:sp>
      </p:grpSp>
      <p:grpSp>
        <p:nvGrpSpPr>
          <p:cNvPr name="Group 22" id="22"/>
          <p:cNvGrpSpPr/>
          <p:nvPr/>
        </p:nvGrpSpPr>
        <p:grpSpPr>
          <a:xfrm rot="0">
            <a:off x="9144000" y="2465624"/>
            <a:ext cx="8453064" cy="4017591"/>
            <a:chOff x="0" y="0"/>
            <a:chExt cx="2226321" cy="1058131"/>
          </a:xfrm>
        </p:grpSpPr>
        <p:sp>
          <p:nvSpPr>
            <p:cNvPr name="Freeform 23" id="23"/>
            <p:cNvSpPr/>
            <p:nvPr/>
          </p:nvSpPr>
          <p:spPr>
            <a:xfrm flipH="false" flipV="false" rot="0">
              <a:off x="0" y="0"/>
              <a:ext cx="2226321" cy="1058131"/>
            </a:xfrm>
            <a:custGeom>
              <a:avLst/>
              <a:gdLst/>
              <a:ahLst/>
              <a:cxnLst/>
              <a:rect r="r" b="b" t="t" l="l"/>
              <a:pathLst>
                <a:path h="1058131" w="2226321">
                  <a:moveTo>
                    <a:pt x="0" y="0"/>
                  </a:moveTo>
                  <a:lnTo>
                    <a:pt x="2226321" y="0"/>
                  </a:lnTo>
                  <a:lnTo>
                    <a:pt x="2226321" y="1058131"/>
                  </a:lnTo>
                  <a:lnTo>
                    <a:pt x="0" y="1058131"/>
                  </a:lnTo>
                  <a:close/>
                </a:path>
              </a:pathLst>
            </a:custGeom>
            <a:solidFill>
              <a:srgbClr val="0070C0"/>
            </a:solidFill>
          </p:spPr>
        </p:sp>
        <p:sp>
          <p:nvSpPr>
            <p:cNvPr name="TextBox 24" id="24"/>
            <p:cNvSpPr txBox="true"/>
            <p:nvPr/>
          </p:nvSpPr>
          <p:spPr>
            <a:xfrm>
              <a:off x="0" y="-19050"/>
              <a:ext cx="2226321" cy="1077181"/>
            </a:xfrm>
            <a:prstGeom prst="rect">
              <a:avLst/>
            </a:prstGeom>
          </p:spPr>
          <p:txBody>
            <a:bodyPr anchor="ctr" rtlCol="false" tIns="50800" lIns="50800" bIns="50800" rIns="50800"/>
            <a:lstStyle/>
            <a:p>
              <a:pPr algn="ctr">
                <a:lnSpc>
                  <a:spcPts val="2160"/>
                </a:lnSpc>
              </a:pPr>
            </a:p>
          </p:txBody>
        </p:sp>
      </p:grpSp>
      <p:grpSp>
        <p:nvGrpSpPr>
          <p:cNvPr name="Group 25" id="25"/>
          <p:cNvGrpSpPr/>
          <p:nvPr/>
        </p:nvGrpSpPr>
        <p:grpSpPr>
          <a:xfrm rot="0">
            <a:off x="9144000" y="6756007"/>
            <a:ext cx="8453064" cy="491801"/>
            <a:chOff x="0" y="0"/>
            <a:chExt cx="2226321" cy="129528"/>
          </a:xfrm>
        </p:grpSpPr>
        <p:sp>
          <p:nvSpPr>
            <p:cNvPr name="Freeform 26" id="26"/>
            <p:cNvSpPr/>
            <p:nvPr/>
          </p:nvSpPr>
          <p:spPr>
            <a:xfrm flipH="false" flipV="false" rot="0">
              <a:off x="0" y="0"/>
              <a:ext cx="2226321" cy="129528"/>
            </a:xfrm>
            <a:custGeom>
              <a:avLst/>
              <a:gdLst/>
              <a:ahLst/>
              <a:cxnLst/>
              <a:rect r="r" b="b" t="t" l="l"/>
              <a:pathLst>
                <a:path h="129528" w="2226321">
                  <a:moveTo>
                    <a:pt x="0" y="0"/>
                  </a:moveTo>
                  <a:lnTo>
                    <a:pt x="2226321" y="0"/>
                  </a:lnTo>
                  <a:lnTo>
                    <a:pt x="2226321" y="129528"/>
                  </a:lnTo>
                  <a:lnTo>
                    <a:pt x="0" y="129528"/>
                  </a:lnTo>
                  <a:close/>
                </a:path>
              </a:pathLst>
            </a:custGeom>
            <a:solidFill>
              <a:srgbClr val="0070C0"/>
            </a:solidFill>
          </p:spPr>
        </p:sp>
        <p:sp>
          <p:nvSpPr>
            <p:cNvPr name="TextBox 27" id="27"/>
            <p:cNvSpPr txBox="true"/>
            <p:nvPr/>
          </p:nvSpPr>
          <p:spPr>
            <a:xfrm>
              <a:off x="0" y="-19050"/>
              <a:ext cx="2226321" cy="148578"/>
            </a:xfrm>
            <a:prstGeom prst="rect">
              <a:avLst/>
            </a:prstGeom>
          </p:spPr>
          <p:txBody>
            <a:bodyPr anchor="ctr" rtlCol="false" tIns="50800" lIns="50800" bIns="50800" rIns="50800"/>
            <a:lstStyle/>
            <a:p>
              <a:pPr algn="ctr">
                <a:lnSpc>
                  <a:spcPts val="2160"/>
                </a:lnSpc>
              </a:pPr>
            </a:p>
          </p:txBody>
        </p:sp>
      </p:grpSp>
      <p:sp>
        <p:nvSpPr>
          <p:cNvPr name="Freeform 28" id="28"/>
          <p:cNvSpPr/>
          <p:nvPr/>
        </p:nvSpPr>
        <p:spPr>
          <a:xfrm flipH="false" flipV="false" rot="0">
            <a:off x="8953868" y="7361275"/>
            <a:ext cx="1264366" cy="2057400"/>
          </a:xfrm>
          <a:custGeom>
            <a:avLst/>
            <a:gdLst/>
            <a:ahLst/>
            <a:cxnLst/>
            <a:rect r="r" b="b" t="t" l="l"/>
            <a:pathLst>
              <a:path h="2057400" w="1264366">
                <a:moveTo>
                  <a:pt x="0" y="0"/>
                </a:moveTo>
                <a:lnTo>
                  <a:pt x="1264366" y="0"/>
                </a:lnTo>
                <a:lnTo>
                  <a:pt x="1264366"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9" id="29"/>
          <p:cNvSpPr/>
          <p:nvPr/>
        </p:nvSpPr>
        <p:spPr>
          <a:xfrm flipH="false" flipV="false" rot="0">
            <a:off x="10665909" y="7408183"/>
            <a:ext cx="2059163" cy="2010492"/>
          </a:xfrm>
          <a:custGeom>
            <a:avLst/>
            <a:gdLst/>
            <a:ahLst/>
            <a:cxnLst/>
            <a:rect r="r" b="b" t="t" l="l"/>
            <a:pathLst>
              <a:path h="2010492" w="2059163">
                <a:moveTo>
                  <a:pt x="0" y="0"/>
                </a:moveTo>
                <a:lnTo>
                  <a:pt x="2059164" y="0"/>
                </a:lnTo>
                <a:lnTo>
                  <a:pt x="2059164" y="2010492"/>
                </a:lnTo>
                <a:lnTo>
                  <a:pt x="0" y="20104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0" id="30"/>
          <p:cNvSpPr/>
          <p:nvPr/>
        </p:nvSpPr>
        <p:spPr>
          <a:xfrm flipH="false" flipV="false" rot="0">
            <a:off x="13172748" y="7495458"/>
            <a:ext cx="1937990" cy="1871041"/>
          </a:xfrm>
          <a:custGeom>
            <a:avLst/>
            <a:gdLst/>
            <a:ahLst/>
            <a:cxnLst/>
            <a:rect r="r" b="b" t="t" l="l"/>
            <a:pathLst>
              <a:path h="1871041" w="1937990">
                <a:moveTo>
                  <a:pt x="0" y="0"/>
                </a:moveTo>
                <a:lnTo>
                  <a:pt x="1937989" y="0"/>
                </a:lnTo>
                <a:lnTo>
                  <a:pt x="1937989" y="1871041"/>
                </a:lnTo>
                <a:lnTo>
                  <a:pt x="0" y="18710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1" id="31"/>
          <p:cNvSpPr/>
          <p:nvPr/>
        </p:nvSpPr>
        <p:spPr>
          <a:xfrm flipH="false" flipV="false" rot="0">
            <a:off x="15243255" y="7555591"/>
            <a:ext cx="2599556" cy="1702709"/>
          </a:xfrm>
          <a:custGeom>
            <a:avLst/>
            <a:gdLst/>
            <a:ahLst/>
            <a:cxnLst/>
            <a:rect r="r" b="b" t="t" l="l"/>
            <a:pathLst>
              <a:path h="1702709" w="2599556">
                <a:moveTo>
                  <a:pt x="0" y="0"/>
                </a:moveTo>
                <a:lnTo>
                  <a:pt x="2599556" y="0"/>
                </a:lnTo>
                <a:lnTo>
                  <a:pt x="2599556" y="1702709"/>
                </a:lnTo>
                <a:lnTo>
                  <a:pt x="0" y="1702709"/>
                </a:lnTo>
                <a:lnTo>
                  <a:pt x="0" y="0"/>
                </a:lnTo>
                <a:close/>
              </a:path>
            </a:pathLst>
          </a:custGeom>
          <a:blipFill>
            <a:blip r:embed="rId9"/>
            <a:stretch>
              <a:fillRect l="0" t="0" r="0" b="0"/>
            </a:stretch>
          </a:blipFill>
        </p:spPr>
      </p:sp>
      <p:sp>
        <p:nvSpPr>
          <p:cNvPr name="TextBox 32" id="32"/>
          <p:cNvSpPr txBox="true"/>
          <p:nvPr/>
        </p:nvSpPr>
        <p:spPr>
          <a:xfrm rot="0">
            <a:off x="343911" y="1579845"/>
            <a:ext cx="7404969" cy="1657350"/>
          </a:xfrm>
          <a:prstGeom prst="rect">
            <a:avLst/>
          </a:prstGeom>
        </p:spPr>
        <p:txBody>
          <a:bodyPr anchor="t" rtlCol="false" tIns="0" lIns="0" bIns="0" rIns="0">
            <a:spAutoFit/>
          </a:bodyPr>
          <a:lstStyle/>
          <a:p>
            <a:pPr algn="l" marL="651510" indent="-325755" lvl="1">
              <a:lnSpc>
                <a:spcPts val="4320"/>
              </a:lnSpc>
              <a:buFont typeface="Arial"/>
              <a:buChar char="•"/>
            </a:pPr>
            <a:r>
              <a:rPr lang="en-US" b="true" sz="3600" u="sng">
                <a:solidFill>
                  <a:srgbClr val="1F497D"/>
                </a:solidFill>
                <a:latin typeface="Arial Bold"/>
                <a:ea typeface="Arial Bold"/>
                <a:cs typeface="Arial Bold"/>
                <a:sym typeface="Arial Bold"/>
              </a:rPr>
              <a:t>Proposed Solution :</a:t>
            </a:r>
          </a:p>
          <a:p>
            <a:pPr algn="just" marL="651510" indent="-325755" lvl="1">
              <a:lnSpc>
                <a:spcPts val="4320"/>
              </a:lnSpc>
            </a:pPr>
          </a:p>
          <a:p>
            <a:pPr algn="just">
              <a:lnSpc>
                <a:spcPts val="4320"/>
              </a:lnSpc>
            </a:pPr>
          </a:p>
        </p:txBody>
      </p:sp>
      <p:sp>
        <p:nvSpPr>
          <p:cNvPr name="TextBox 33" id="33"/>
          <p:cNvSpPr txBox="true"/>
          <p:nvPr/>
        </p:nvSpPr>
        <p:spPr>
          <a:xfrm rot="0">
            <a:off x="840424" y="3146032"/>
            <a:ext cx="7097747" cy="3609975"/>
          </a:xfrm>
          <a:prstGeom prst="rect">
            <a:avLst/>
          </a:prstGeom>
        </p:spPr>
        <p:txBody>
          <a:bodyPr anchor="t" rtlCol="false" tIns="0" lIns="0" bIns="0" rIns="0">
            <a:spAutoFit/>
          </a:bodyPr>
          <a:lstStyle/>
          <a:p>
            <a:pPr algn="ctr">
              <a:lnSpc>
                <a:spcPts val="3190"/>
              </a:lnSpc>
              <a:spcBef>
                <a:spcPct val="0"/>
              </a:spcBef>
            </a:pPr>
            <a:r>
              <a:rPr lang="en-US" b="true" sz="2659">
                <a:solidFill>
                  <a:srgbClr val="000000"/>
                </a:solidFill>
                <a:latin typeface="Arimo Bold"/>
                <a:ea typeface="Arimo Bold"/>
                <a:cs typeface="Arimo Bold"/>
                <a:sym typeface="Arimo Bold"/>
              </a:rPr>
              <a:t>“India’s t</a:t>
            </a:r>
            <a:r>
              <a:rPr lang="en-US" b="true" sz="2659">
                <a:solidFill>
                  <a:srgbClr val="000000"/>
                </a:solidFill>
                <a:latin typeface="Arimo Bold"/>
                <a:ea typeface="Arimo Bold"/>
                <a:cs typeface="Arimo Bold"/>
                <a:sym typeface="Arimo Bold"/>
              </a:rPr>
              <a:t>ourism and hospitality sector, though vital to the economy, faces slow recovery due to pandemic impacts, outdated digital systems, and unmet traveler expectations, leaving hotels and agencies with low occupancy, poor personalization, and fragmented services.”</a:t>
            </a:r>
          </a:p>
          <a:p>
            <a:pPr algn="ctr">
              <a:lnSpc>
                <a:spcPts val="3190"/>
              </a:lnSpc>
              <a:spcBef>
                <a:spcPct val="0"/>
              </a:spcBef>
            </a:pPr>
          </a:p>
          <a:p>
            <a:pPr algn="ctr">
              <a:lnSpc>
                <a:spcPts val="3190"/>
              </a:lnSpc>
              <a:spcBef>
                <a:spcPct val="0"/>
              </a:spcBef>
            </a:pPr>
          </a:p>
        </p:txBody>
      </p:sp>
      <p:sp>
        <p:nvSpPr>
          <p:cNvPr name="TextBox 34" id="34"/>
          <p:cNvSpPr txBox="true"/>
          <p:nvPr/>
        </p:nvSpPr>
        <p:spPr>
          <a:xfrm rot="0">
            <a:off x="1217525" y="6115963"/>
            <a:ext cx="6343544" cy="2752725"/>
          </a:xfrm>
          <a:prstGeom prst="rect">
            <a:avLst/>
          </a:prstGeom>
        </p:spPr>
        <p:txBody>
          <a:bodyPr anchor="t" rtlCol="false" tIns="0" lIns="0" bIns="0" rIns="0">
            <a:spAutoFit/>
          </a:bodyPr>
          <a:lstStyle/>
          <a:p>
            <a:pPr algn="ctr" marL="562064" indent="-281032" lvl="1">
              <a:lnSpc>
                <a:spcPts val="3124"/>
              </a:lnSpc>
              <a:spcBef>
                <a:spcPct val="0"/>
              </a:spcBef>
              <a:buFont typeface="Arial"/>
              <a:buChar char="•"/>
            </a:pPr>
            <a:r>
              <a:rPr lang="en-US" b="true" sz="2603">
                <a:solidFill>
                  <a:srgbClr val="000000"/>
                </a:solidFill>
                <a:latin typeface="Arimo Bold"/>
                <a:ea typeface="Arimo Bold"/>
                <a:cs typeface="Arimo Bold"/>
                <a:sym typeface="Arimo Bold"/>
              </a:rPr>
              <a:t>$178B GDP in 2021, projected $512B by 2028 (WTTC)</a:t>
            </a:r>
          </a:p>
          <a:p>
            <a:pPr algn="ctr" marL="562064" indent="-281032" lvl="1">
              <a:lnSpc>
                <a:spcPts val="3124"/>
              </a:lnSpc>
              <a:spcBef>
                <a:spcPct val="0"/>
              </a:spcBef>
              <a:buFont typeface="Arial"/>
              <a:buChar char="•"/>
            </a:pPr>
            <a:r>
              <a:rPr lang="en-US" b="true" sz="2603">
                <a:solidFill>
                  <a:srgbClr val="000000"/>
                </a:solidFill>
                <a:latin typeface="Arimo Bold"/>
                <a:ea typeface="Arimo Bold"/>
                <a:cs typeface="Arimo Bold"/>
                <a:sym typeface="Arimo Bold"/>
              </a:rPr>
              <a:t> </a:t>
            </a:r>
            <a:r>
              <a:rPr lang="en-US" b="true" sz="2603">
                <a:solidFill>
                  <a:srgbClr val="000000"/>
                </a:solidFill>
                <a:latin typeface="Arimo Bold"/>
                <a:ea typeface="Arimo Bold"/>
                <a:cs typeface="Arimo Bold"/>
                <a:sym typeface="Arimo Bold"/>
              </a:rPr>
              <a:t>Supports 42M+ jobs in India</a:t>
            </a:r>
          </a:p>
          <a:p>
            <a:pPr algn="ctr" marL="562064" indent="-281032" lvl="1">
              <a:lnSpc>
                <a:spcPts val="3124"/>
              </a:lnSpc>
              <a:spcBef>
                <a:spcPct val="0"/>
              </a:spcBef>
              <a:buFont typeface="Arial"/>
              <a:buChar char="•"/>
            </a:pPr>
            <a:r>
              <a:rPr lang="en-US" b="true" sz="2603">
                <a:solidFill>
                  <a:srgbClr val="000000"/>
                </a:solidFill>
                <a:latin typeface="Arimo Bold"/>
                <a:ea typeface="Arimo Bold"/>
                <a:cs typeface="Arimo Bold"/>
                <a:sym typeface="Arimo Bold"/>
              </a:rPr>
              <a:t> </a:t>
            </a:r>
            <a:r>
              <a:rPr lang="en-US" b="true" sz="2603">
                <a:solidFill>
                  <a:srgbClr val="000000"/>
                </a:solidFill>
                <a:latin typeface="Arimo Bold"/>
                <a:ea typeface="Arimo Bold"/>
                <a:cs typeface="Arimo Bold"/>
                <a:sym typeface="Arimo Bold"/>
              </a:rPr>
              <a:t>70% travelers prefer digital-first planning &amp; booking (McKinsey)</a:t>
            </a:r>
          </a:p>
          <a:p>
            <a:pPr algn="ctr">
              <a:lnSpc>
                <a:spcPts val="3124"/>
              </a:lnSpc>
              <a:spcBef>
                <a:spcPct val="0"/>
              </a:spcBef>
            </a:pPr>
          </a:p>
          <a:p>
            <a:pPr algn="ctr">
              <a:lnSpc>
                <a:spcPts val="3124"/>
              </a:lnSpc>
              <a:spcBef>
                <a:spcPct val="0"/>
              </a:spcBef>
            </a:pPr>
          </a:p>
        </p:txBody>
      </p:sp>
      <p:sp>
        <p:nvSpPr>
          <p:cNvPr name="TextBox 35" id="35"/>
          <p:cNvSpPr txBox="true"/>
          <p:nvPr/>
        </p:nvSpPr>
        <p:spPr>
          <a:xfrm rot="0">
            <a:off x="-1684914" y="2551395"/>
            <a:ext cx="8229600" cy="485775"/>
          </a:xfrm>
          <a:prstGeom prst="rect">
            <a:avLst/>
          </a:prstGeom>
        </p:spPr>
        <p:txBody>
          <a:bodyPr anchor="t" rtlCol="false" tIns="0" lIns="0" bIns="0" rIns="0">
            <a:spAutoFit/>
          </a:bodyPr>
          <a:lstStyle/>
          <a:p>
            <a:pPr algn="ctr">
              <a:lnSpc>
                <a:spcPts val="3719"/>
              </a:lnSpc>
              <a:spcBef>
                <a:spcPct val="0"/>
              </a:spcBef>
            </a:pPr>
            <a:r>
              <a:rPr lang="en-US" b="true" sz="3099">
                <a:solidFill>
                  <a:srgbClr val="FFFFFF"/>
                </a:solidFill>
                <a:latin typeface="Arimo Bold"/>
                <a:ea typeface="Arimo Bold"/>
                <a:cs typeface="Arimo Bold"/>
                <a:sym typeface="Arimo Bold"/>
              </a:rPr>
              <a:t>Problem Statement:</a:t>
            </a:r>
          </a:p>
        </p:txBody>
      </p:sp>
      <p:sp>
        <p:nvSpPr>
          <p:cNvPr name="TextBox 36" id="36"/>
          <p:cNvSpPr txBox="true"/>
          <p:nvPr/>
        </p:nvSpPr>
        <p:spPr>
          <a:xfrm rot="0">
            <a:off x="6972300" y="2551395"/>
            <a:ext cx="8255475" cy="438150"/>
          </a:xfrm>
          <a:prstGeom prst="rect">
            <a:avLst/>
          </a:prstGeom>
        </p:spPr>
        <p:txBody>
          <a:bodyPr anchor="t" rtlCol="false" tIns="0" lIns="0" bIns="0" rIns="0">
            <a:spAutoFit/>
          </a:bodyPr>
          <a:lstStyle/>
          <a:p>
            <a:pPr algn="ctr">
              <a:lnSpc>
                <a:spcPts val="3359"/>
              </a:lnSpc>
              <a:spcBef>
                <a:spcPct val="0"/>
              </a:spcBef>
            </a:pPr>
            <a:r>
              <a:rPr lang="en-US" b="true" sz="2799">
                <a:solidFill>
                  <a:srgbClr val="FFFFFF"/>
                </a:solidFill>
                <a:latin typeface="Arimo Bold"/>
                <a:ea typeface="Arimo Bold"/>
                <a:cs typeface="Arimo Bold"/>
                <a:sym typeface="Arimo Bold"/>
              </a:rPr>
              <a:t>Proposed Solution:</a:t>
            </a:r>
          </a:p>
        </p:txBody>
      </p:sp>
      <p:sp>
        <p:nvSpPr>
          <p:cNvPr name="TextBox 37" id="37"/>
          <p:cNvSpPr txBox="true"/>
          <p:nvPr/>
        </p:nvSpPr>
        <p:spPr>
          <a:xfrm rot="0">
            <a:off x="8953868" y="3227670"/>
            <a:ext cx="8445607" cy="3790950"/>
          </a:xfrm>
          <a:prstGeom prst="rect">
            <a:avLst/>
          </a:prstGeom>
        </p:spPr>
        <p:txBody>
          <a:bodyPr anchor="t" rtlCol="false" tIns="0" lIns="0" bIns="0" rIns="0">
            <a:spAutoFit/>
          </a:bodyPr>
          <a:lstStyle/>
          <a:p>
            <a:pPr algn="ctr" marL="574295" indent="-287147" lvl="1">
              <a:lnSpc>
                <a:spcPts val="3192"/>
              </a:lnSpc>
              <a:spcBef>
                <a:spcPct val="0"/>
              </a:spcBef>
              <a:buFont typeface="Arial"/>
              <a:buChar char="•"/>
            </a:pPr>
            <a:r>
              <a:rPr lang="en-US" b="true" sz="2660">
                <a:solidFill>
                  <a:srgbClr val="000000"/>
                </a:solidFill>
                <a:latin typeface="Arimo Bold"/>
                <a:ea typeface="Arimo Bold"/>
                <a:cs typeface="Arimo Bold"/>
                <a:sym typeface="Arimo Bold"/>
              </a:rPr>
              <a:t>Unified platf</a:t>
            </a:r>
            <a:r>
              <a:rPr lang="en-US" b="true" sz="2660">
                <a:solidFill>
                  <a:srgbClr val="000000"/>
                </a:solidFill>
                <a:latin typeface="Arimo Bold"/>
                <a:ea typeface="Arimo Bold"/>
                <a:cs typeface="Arimo Bold"/>
                <a:sym typeface="Arimo Bold"/>
              </a:rPr>
              <a:t>orm for hotels, travel agencies &amp; attractions</a:t>
            </a:r>
          </a:p>
          <a:p>
            <a:pPr algn="ctr" marL="574295" indent="-287147" lvl="1">
              <a:lnSpc>
                <a:spcPts val="3192"/>
              </a:lnSpc>
              <a:spcBef>
                <a:spcPct val="0"/>
              </a:spcBef>
              <a:buFont typeface="Arial"/>
              <a:buChar char="•"/>
            </a:pPr>
            <a:r>
              <a:rPr lang="en-US" b="true" sz="2660">
                <a:solidFill>
                  <a:srgbClr val="000000"/>
                </a:solidFill>
                <a:latin typeface="Arimo Bold"/>
                <a:ea typeface="Arimo Bold"/>
                <a:cs typeface="Arimo Bold"/>
                <a:sym typeface="Arimo Bold"/>
              </a:rPr>
              <a:t> </a:t>
            </a:r>
            <a:r>
              <a:rPr lang="en-US" b="true" sz="2660">
                <a:solidFill>
                  <a:srgbClr val="000000"/>
                </a:solidFill>
                <a:latin typeface="Arimo Bold"/>
                <a:ea typeface="Arimo Bold"/>
                <a:cs typeface="Arimo Bold"/>
                <a:sym typeface="Arimo Bold"/>
              </a:rPr>
              <a:t>AI personalization for trips, offers &amp; recommendations</a:t>
            </a:r>
          </a:p>
          <a:p>
            <a:pPr algn="ctr" marL="574295" indent="-287147" lvl="1">
              <a:lnSpc>
                <a:spcPts val="3192"/>
              </a:lnSpc>
              <a:spcBef>
                <a:spcPct val="0"/>
              </a:spcBef>
              <a:buFont typeface="Arial"/>
              <a:buChar char="•"/>
            </a:pPr>
            <a:r>
              <a:rPr lang="en-US" b="true" sz="2660">
                <a:solidFill>
                  <a:srgbClr val="000000"/>
                </a:solidFill>
                <a:latin typeface="Arimo Bold"/>
                <a:ea typeface="Arimo Bold"/>
                <a:cs typeface="Arimo Bold"/>
                <a:sym typeface="Arimo Bold"/>
              </a:rPr>
              <a:t>Seamless booking &amp; support across devices</a:t>
            </a:r>
          </a:p>
          <a:p>
            <a:pPr algn="ctr" marL="574295" indent="-287147" lvl="1">
              <a:lnSpc>
                <a:spcPts val="3192"/>
              </a:lnSpc>
              <a:spcBef>
                <a:spcPct val="0"/>
              </a:spcBef>
              <a:buFont typeface="Arial"/>
              <a:buChar char="•"/>
            </a:pPr>
            <a:r>
              <a:rPr lang="en-US" b="true" sz="2660">
                <a:solidFill>
                  <a:srgbClr val="000000"/>
                </a:solidFill>
                <a:latin typeface="Arimo Bold"/>
                <a:ea typeface="Arimo Bold"/>
                <a:cs typeface="Arimo Bold"/>
                <a:sym typeface="Arimo Bold"/>
              </a:rPr>
              <a:t> L</a:t>
            </a:r>
            <a:r>
              <a:rPr lang="en-US" b="true" sz="2660">
                <a:solidFill>
                  <a:srgbClr val="000000"/>
                </a:solidFill>
                <a:latin typeface="Arimo Bold"/>
                <a:ea typeface="Arimo Bold"/>
                <a:cs typeface="Arimo Bold"/>
                <a:sym typeface="Arimo Bold"/>
              </a:rPr>
              <a:t>ocal experience integration to promote culture &amp; community</a:t>
            </a:r>
          </a:p>
          <a:p>
            <a:pPr algn="ctr">
              <a:lnSpc>
                <a:spcPts val="2279"/>
              </a:lnSpc>
              <a:spcBef>
                <a:spcPct val="0"/>
              </a:spcBef>
            </a:pPr>
          </a:p>
          <a:p>
            <a:pPr algn="ctr">
              <a:lnSpc>
                <a:spcPts val="3479"/>
              </a:lnSpc>
              <a:spcBef>
                <a:spcPct val="0"/>
              </a:spcBef>
            </a:pPr>
          </a:p>
          <a:p>
            <a:pPr algn="ctr">
              <a:lnSpc>
                <a:spcPts val="2040"/>
              </a:lnSpc>
              <a:spcBef>
                <a:spcPct val="0"/>
              </a:spcBef>
            </a:pPr>
          </a:p>
        </p:txBody>
      </p:sp>
      <p:sp>
        <p:nvSpPr>
          <p:cNvPr name="TextBox 38" id="38"/>
          <p:cNvSpPr txBox="true"/>
          <p:nvPr/>
        </p:nvSpPr>
        <p:spPr>
          <a:xfrm rot="0">
            <a:off x="6544686" y="6787595"/>
            <a:ext cx="8453064" cy="409575"/>
          </a:xfrm>
          <a:prstGeom prst="rect">
            <a:avLst/>
          </a:prstGeom>
        </p:spPr>
        <p:txBody>
          <a:bodyPr anchor="t" rtlCol="false" tIns="0" lIns="0" bIns="0" rIns="0">
            <a:spAutoFit/>
          </a:bodyPr>
          <a:lstStyle/>
          <a:p>
            <a:pPr algn="ctr">
              <a:lnSpc>
                <a:spcPts val="3119"/>
              </a:lnSpc>
              <a:spcBef>
                <a:spcPct val="0"/>
              </a:spcBef>
            </a:pPr>
            <a:r>
              <a:rPr lang="en-US" b="true" sz="2599">
                <a:solidFill>
                  <a:srgbClr val="FFFFFF"/>
                </a:solidFill>
                <a:latin typeface="Arimo Bold"/>
                <a:ea typeface="Arimo Bold"/>
                <a:cs typeface="Arimo Bold"/>
                <a:sym typeface="Arimo Bold"/>
              </a:rPr>
              <a:t>Target Audience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532143"/>
            <a:ext cx="18287998" cy="754857"/>
            <a:chOff x="0" y="0"/>
            <a:chExt cx="24383998" cy="1006476"/>
          </a:xfrm>
        </p:grpSpPr>
        <p:sp>
          <p:nvSpPr>
            <p:cNvPr name="Freeform 3" id="3"/>
            <p:cNvSpPr/>
            <p:nvPr/>
          </p:nvSpPr>
          <p:spPr>
            <a:xfrm flipH="false" flipV="false" rot="0">
              <a:off x="0" y="0"/>
              <a:ext cx="24384000" cy="1006475"/>
            </a:xfrm>
            <a:custGeom>
              <a:avLst/>
              <a:gdLst/>
              <a:ahLst/>
              <a:cxnLst/>
              <a:rect r="r" b="b" t="t" l="l"/>
              <a:pathLst>
                <a:path h="1006475" w="24384000">
                  <a:moveTo>
                    <a:pt x="0" y="0"/>
                  </a:moveTo>
                  <a:lnTo>
                    <a:pt x="24384000" y="0"/>
                  </a:lnTo>
                  <a:lnTo>
                    <a:pt x="24384000" y="1006475"/>
                  </a:lnTo>
                  <a:lnTo>
                    <a:pt x="0" y="1006475"/>
                  </a:lnTo>
                  <a:close/>
                </a:path>
              </a:pathLst>
            </a:custGeom>
            <a:solidFill>
              <a:srgbClr val="0070C0"/>
            </a:solidFill>
          </p:spPr>
        </p:sp>
      </p:grpSp>
      <p:grpSp>
        <p:nvGrpSpPr>
          <p:cNvPr name="Group 4" id="4"/>
          <p:cNvGrpSpPr/>
          <p:nvPr/>
        </p:nvGrpSpPr>
        <p:grpSpPr>
          <a:xfrm rot="0">
            <a:off x="914400" y="-71438"/>
            <a:ext cx="16459200" cy="1714500"/>
            <a:chOff x="0" y="0"/>
            <a:chExt cx="21945600" cy="2286000"/>
          </a:xfrm>
        </p:grpSpPr>
        <p:sp>
          <p:nvSpPr>
            <p:cNvPr name="Freeform 5" id="5"/>
            <p:cNvSpPr/>
            <p:nvPr/>
          </p:nvSpPr>
          <p:spPr>
            <a:xfrm flipH="false" flipV="false" rot="0">
              <a:off x="0" y="0"/>
              <a:ext cx="21945600" cy="2286000"/>
            </a:xfrm>
            <a:custGeom>
              <a:avLst/>
              <a:gdLst/>
              <a:ahLst/>
              <a:cxnLst/>
              <a:rect r="r" b="b" t="t" l="l"/>
              <a:pathLst>
                <a:path h="2286000" w="21945600">
                  <a:moveTo>
                    <a:pt x="0" y="0"/>
                  </a:moveTo>
                  <a:lnTo>
                    <a:pt x="21945600" y="0"/>
                  </a:lnTo>
                  <a:lnTo>
                    <a:pt x="21945600" y="2286000"/>
                  </a:lnTo>
                  <a:lnTo>
                    <a:pt x="0" y="2286000"/>
                  </a:lnTo>
                  <a:close/>
                </a:path>
              </a:pathLst>
            </a:custGeom>
            <a:solidFill>
              <a:srgbClr val="000000">
                <a:alpha val="0"/>
              </a:srgbClr>
            </a:solidFill>
          </p:spPr>
        </p:sp>
        <p:sp>
          <p:nvSpPr>
            <p:cNvPr name="TextBox 6" id="6"/>
            <p:cNvSpPr txBox="true"/>
            <p:nvPr/>
          </p:nvSpPr>
          <p:spPr>
            <a:xfrm>
              <a:off x="0" y="-104775"/>
              <a:ext cx="21945600" cy="2390775"/>
            </a:xfrm>
            <a:prstGeom prst="rect">
              <a:avLst/>
            </a:prstGeom>
          </p:spPr>
          <p:txBody>
            <a:bodyPr anchor="ctr" rtlCol="false" tIns="0" lIns="0" bIns="0" rIns="0"/>
            <a:lstStyle/>
            <a:p>
              <a:pPr algn="ctr">
                <a:lnSpc>
                  <a:spcPts val="6480"/>
                </a:lnSpc>
              </a:pPr>
              <a:r>
                <a:rPr lang="en-US" sz="5400" b="true">
                  <a:solidFill>
                    <a:srgbClr val="000000"/>
                  </a:solidFill>
                  <a:latin typeface="Times New Roman Bold"/>
                  <a:ea typeface="Times New Roman Bold"/>
                  <a:cs typeface="Times New Roman Bold"/>
                  <a:sym typeface="Times New Roman Bold"/>
                </a:rPr>
                <a:t>TECHNICAL APPROACH</a:t>
              </a:r>
            </a:p>
          </p:txBody>
        </p:sp>
      </p:grpSp>
      <p:grpSp>
        <p:nvGrpSpPr>
          <p:cNvPr name="Group 7" id="7"/>
          <p:cNvGrpSpPr/>
          <p:nvPr/>
        </p:nvGrpSpPr>
        <p:grpSpPr>
          <a:xfrm rot="0">
            <a:off x="13106400" y="9534530"/>
            <a:ext cx="4267200" cy="547688"/>
            <a:chOff x="0" y="0"/>
            <a:chExt cx="5689600" cy="730250"/>
          </a:xfrm>
        </p:grpSpPr>
        <p:sp>
          <p:nvSpPr>
            <p:cNvPr name="Freeform 8" id="8"/>
            <p:cNvSpPr/>
            <p:nvPr/>
          </p:nvSpPr>
          <p:spPr>
            <a:xfrm flipH="false" flipV="false" rot="0">
              <a:off x="0" y="0"/>
              <a:ext cx="5689600" cy="730250"/>
            </a:xfrm>
            <a:custGeom>
              <a:avLst/>
              <a:gdLst/>
              <a:ahLst/>
              <a:cxnLst/>
              <a:rect r="r" b="b" t="t" l="l"/>
              <a:pathLst>
                <a:path h="730250" w="5689600">
                  <a:moveTo>
                    <a:pt x="0" y="0"/>
                  </a:moveTo>
                  <a:lnTo>
                    <a:pt x="5689600" y="0"/>
                  </a:lnTo>
                  <a:lnTo>
                    <a:pt x="5689600" y="730250"/>
                  </a:lnTo>
                  <a:lnTo>
                    <a:pt x="0" y="730250"/>
                  </a:lnTo>
                  <a:close/>
                </a:path>
              </a:pathLst>
            </a:custGeom>
            <a:solidFill>
              <a:srgbClr val="000000">
                <a:alpha val="0"/>
              </a:srgbClr>
            </a:solidFill>
          </p:spPr>
        </p:sp>
        <p:sp>
          <p:nvSpPr>
            <p:cNvPr name="TextBox 9" id="9"/>
            <p:cNvSpPr txBox="true"/>
            <p:nvPr/>
          </p:nvSpPr>
          <p:spPr>
            <a:xfrm>
              <a:off x="0" y="-19050"/>
              <a:ext cx="5689600" cy="749300"/>
            </a:xfrm>
            <a:prstGeom prst="rect">
              <a:avLst/>
            </a:prstGeom>
          </p:spPr>
          <p:txBody>
            <a:bodyPr anchor="ctr" rtlCol="false" tIns="0" lIns="0" bIns="0" rIns="0"/>
            <a:lstStyle/>
            <a:p>
              <a:pPr algn="r">
                <a:lnSpc>
                  <a:spcPts val="2160"/>
                </a:lnSpc>
              </a:pPr>
              <a:r>
                <a:rPr lang="en-US" sz="1800" b="true">
                  <a:solidFill>
                    <a:srgbClr val="FFFFFF"/>
                  </a:solidFill>
                  <a:latin typeface="Arimo Bold"/>
                  <a:ea typeface="Arimo Bold"/>
                  <a:cs typeface="Arimo Bold"/>
                  <a:sym typeface="Arimo Bold"/>
                </a:rPr>
                <a:t>3</a:t>
              </a:r>
            </a:p>
          </p:txBody>
        </p:sp>
      </p:grpSp>
      <p:grpSp>
        <p:nvGrpSpPr>
          <p:cNvPr name="Group 10" id="10"/>
          <p:cNvGrpSpPr/>
          <p:nvPr/>
        </p:nvGrpSpPr>
        <p:grpSpPr>
          <a:xfrm rot="0">
            <a:off x="6972300" y="9534530"/>
            <a:ext cx="4806000" cy="547688"/>
            <a:chOff x="0" y="0"/>
            <a:chExt cx="6408000" cy="730250"/>
          </a:xfrm>
        </p:grpSpPr>
        <p:sp>
          <p:nvSpPr>
            <p:cNvPr name="Freeform 11" id="11"/>
            <p:cNvSpPr/>
            <p:nvPr/>
          </p:nvSpPr>
          <p:spPr>
            <a:xfrm flipH="false" flipV="false" rot="0">
              <a:off x="0" y="0"/>
              <a:ext cx="6408000" cy="730250"/>
            </a:xfrm>
            <a:custGeom>
              <a:avLst/>
              <a:gdLst/>
              <a:ahLst/>
              <a:cxnLst/>
              <a:rect r="r" b="b" t="t" l="l"/>
              <a:pathLst>
                <a:path h="730250" w="6408000">
                  <a:moveTo>
                    <a:pt x="0" y="0"/>
                  </a:moveTo>
                  <a:lnTo>
                    <a:pt x="6408000" y="0"/>
                  </a:lnTo>
                  <a:lnTo>
                    <a:pt x="6408000" y="730250"/>
                  </a:lnTo>
                  <a:lnTo>
                    <a:pt x="0" y="730250"/>
                  </a:lnTo>
                  <a:close/>
                </a:path>
              </a:pathLst>
            </a:custGeom>
            <a:solidFill>
              <a:srgbClr val="000000">
                <a:alpha val="0"/>
              </a:srgbClr>
            </a:solidFill>
          </p:spPr>
        </p:sp>
        <p:sp>
          <p:nvSpPr>
            <p:cNvPr name="TextBox 12" id="12"/>
            <p:cNvSpPr txBox="true"/>
            <p:nvPr/>
          </p:nvSpPr>
          <p:spPr>
            <a:xfrm>
              <a:off x="0" y="-19050"/>
              <a:ext cx="6408000" cy="749300"/>
            </a:xfrm>
            <a:prstGeom prst="rect">
              <a:avLst/>
            </a:prstGeom>
          </p:spPr>
          <p:txBody>
            <a:bodyPr anchor="ctr" rtlCol="false" tIns="0" lIns="0" bIns="0" rIns="0"/>
            <a:lstStyle/>
            <a:p>
              <a:pPr algn="ctr">
                <a:lnSpc>
                  <a:spcPts val="2160"/>
                </a:lnSpc>
              </a:pPr>
              <a:r>
                <a:rPr lang="en-US" sz="1800">
                  <a:solidFill>
                    <a:srgbClr val="FFFFFF"/>
                  </a:solidFill>
                  <a:latin typeface="Arimo"/>
                  <a:ea typeface="Arimo"/>
                  <a:cs typeface="Arimo"/>
                  <a:sym typeface="Arimo"/>
                </a:rPr>
                <a:t>@SIH Idea submission- Template</a:t>
              </a:r>
            </a:p>
          </p:txBody>
        </p:sp>
      </p:grpSp>
      <p:grpSp>
        <p:nvGrpSpPr>
          <p:cNvPr name="Group 13" id="13"/>
          <p:cNvGrpSpPr/>
          <p:nvPr/>
        </p:nvGrpSpPr>
        <p:grpSpPr>
          <a:xfrm rot="0">
            <a:off x="14762049" y="85645"/>
            <a:ext cx="3313680" cy="1684302"/>
            <a:chOff x="0" y="0"/>
            <a:chExt cx="4418240" cy="2245736"/>
          </a:xfrm>
        </p:grpSpPr>
        <p:sp>
          <p:nvSpPr>
            <p:cNvPr name="Freeform 14" id="14"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2"/>
              <a:stretch>
                <a:fillRect l="0" t="0" r="0" b="0"/>
              </a:stretch>
            </a:blipFill>
          </p:spPr>
        </p:sp>
      </p:grpSp>
      <p:sp>
        <p:nvSpPr>
          <p:cNvPr name="Freeform 15" id="15"/>
          <p:cNvSpPr/>
          <p:nvPr/>
        </p:nvSpPr>
        <p:spPr>
          <a:xfrm flipH="false" flipV="false" rot="0">
            <a:off x="0" y="1028700"/>
            <a:ext cx="6253790" cy="8561776"/>
          </a:xfrm>
          <a:custGeom>
            <a:avLst/>
            <a:gdLst/>
            <a:ahLst/>
            <a:cxnLst/>
            <a:rect r="r" b="b" t="t" l="l"/>
            <a:pathLst>
              <a:path h="8561776" w="6253790">
                <a:moveTo>
                  <a:pt x="0" y="0"/>
                </a:moveTo>
                <a:lnTo>
                  <a:pt x="6253790" y="0"/>
                </a:lnTo>
                <a:lnTo>
                  <a:pt x="6253790" y="8561776"/>
                </a:lnTo>
                <a:lnTo>
                  <a:pt x="0" y="8561776"/>
                </a:lnTo>
                <a:lnTo>
                  <a:pt x="0" y="0"/>
                </a:lnTo>
                <a:close/>
              </a:path>
            </a:pathLst>
          </a:custGeom>
          <a:blipFill>
            <a:blip r:embed="rId3"/>
            <a:stretch>
              <a:fillRect l="0" t="-4633" r="0" b="-3178"/>
            </a:stretch>
          </a:blipFill>
        </p:spPr>
      </p:sp>
      <p:grpSp>
        <p:nvGrpSpPr>
          <p:cNvPr name="Group 16" id="16"/>
          <p:cNvGrpSpPr/>
          <p:nvPr/>
        </p:nvGrpSpPr>
        <p:grpSpPr>
          <a:xfrm rot="0">
            <a:off x="1530059" y="0"/>
            <a:ext cx="2448802" cy="1136520"/>
            <a:chOff x="0" y="0"/>
            <a:chExt cx="3588500" cy="1665468"/>
          </a:xfrm>
        </p:grpSpPr>
        <p:sp>
          <p:nvSpPr>
            <p:cNvPr name="Freeform 17" id="17" descr="Your startup LOGO"/>
            <p:cNvSpPr/>
            <p:nvPr/>
          </p:nvSpPr>
          <p:spPr>
            <a:xfrm flipH="false" flipV="false" rot="0">
              <a:off x="25400" y="25400"/>
              <a:ext cx="3537712" cy="1614678"/>
            </a:xfrm>
            <a:custGeom>
              <a:avLst/>
              <a:gdLst/>
              <a:ahLst/>
              <a:cxnLst/>
              <a:rect r="r" b="b" t="t" l="l"/>
              <a:pathLst>
                <a:path h="1614678" w="3537712">
                  <a:moveTo>
                    <a:pt x="0" y="807339"/>
                  </a:moveTo>
                  <a:cubicBezTo>
                    <a:pt x="0" y="361442"/>
                    <a:pt x="791972" y="0"/>
                    <a:pt x="1768856" y="0"/>
                  </a:cubicBezTo>
                  <a:cubicBezTo>
                    <a:pt x="2745740" y="0"/>
                    <a:pt x="3537712" y="361442"/>
                    <a:pt x="3537712" y="807339"/>
                  </a:cubicBezTo>
                  <a:cubicBezTo>
                    <a:pt x="3537712" y="1253236"/>
                    <a:pt x="2745740" y="1614678"/>
                    <a:pt x="1768856" y="1614678"/>
                  </a:cubicBezTo>
                  <a:cubicBezTo>
                    <a:pt x="791972" y="1614678"/>
                    <a:pt x="0" y="1253236"/>
                    <a:pt x="0" y="807339"/>
                  </a:cubicBezTo>
                  <a:close/>
                </a:path>
              </a:pathLst>
            </a:custGeom>
            <a:solidFill>
              <a:srgbClr val="FFFFFF"/>
            </a:solidFill>
          </p:spPr>
        </p:sp>
        <p:sp>
          <p:nvSpPr>
            <p:cNvPr name="Freeform 18" id="18" descr="Your startup LOGO"/>
            <p:cNvSpPr/>
            <p:nvPr/>
          </p:nvSpPr>
          <p:spPr>
            <a:xfrm flipH="false" flipV="false" rot="0">
              <a:off x="0" y="0"/>
              <a:ext cx="3588512" cy="1665478"/>
            </a:xfrm>
            <a:custGeom>
              <a:avLst/>
              <a:gdLst/>
              <a:ahLst/>
              <a:cxnLst/>
              <a:rect r="r" b="b" t="t" l="l"/>
              <a:pathLst>
                <a:path h="1665478" w="3588512">
                  <a:moveTo>
                    <a:pt x="0" y="832739"/>
                  </a:moveTo>
                  <a:cubicBezTo>
                    <a:pt x="0" y="359156"/>
                    <a:pt x="823087" y="0"/>
                    <a:pt x="1794256" y="0"/>
                  </a:cubicBezTo>
                  <a:cubicBezTo>
                    <a:pt x="2765425" y="0"/>
                    <a:pt x="3588512" y="359156"/>
                    <a:pt x="3588512" y="832739"/>
                  </a:cubicBezTo>
                  <a:lnTo>
                    <a:pt x="3563112" y="832739"/>
                  </a:lnTo>
                  <a:lnTo>
                    <a:pt x="3588512" y="832739"/>
                  </a:lnTo>
                  <a:cubicBezTo>
                    <a:pt x="3588512" y="1306322"/>
                    <a:pt x="2765425" y="1665478"/>
                    <a:pt x="1794256" y="1665478"/>
                  </a:cubicBezTo>
                  <a:lnTo>
                    <a:pt x="1794256" y="1640078"/>
                  </a:lnTo>
                  <a:lnTo>
                    <a:pt x="1794256" y="1665478"/>
                  </a:lnTo>
                  <a:cubicBezTo>
                    <a:pt x="823087" y="1665478"/>
                    <a:pt x="0" y="1306322"/>
                    <a:pt x="0" y="832739"/>
                  </a:cubicBezTo>
                  <a:lnTo>
                    <a:pt x="25400" y="832739"/>
                  </a:lnTo>
                  <a:lnTo>
                    <a:pt x="50800" y="832739"/>
                  </a:lnTo>
                  <a:lnTo>
                    <a:pt x="25400" y="832739"/>
                  </a:lnTo>
                  <a:lnTo>
                    <a:pt x="0" y="832739"/>
                  </a:lnTo>
                  <a:moveTo>
                    <a:pt x="50800" y="832739"/>
                  </a:moveTo>
                  <a:cubicBezTo>
                    <a:pt x="50800" y="846709"/>
                    <a:pt x="39370" y="858139"/>
                    <a:pt x="25400" y="858139"/>
                  </a:cubicBezTo>
                  <a:cubicBezTo>
                    <a:pt x="11430" y="858139"/>
                    <a:pt x="0" y="846709"/>
                    <a:pt x="0" y="832739"/>
                  </a:cubicBezTo>
                  <a:cubicBezTo>
                    <a:pt x="0" y="818769"/>
                    <a:pt x="11430" y="807339"/>
                    <a:pt x="25400" y="807339"/>
                  </a:cubicBezTo>
                  <a:cubicBezTo>
                    <a:pt x="39370" y="807339"/>
                    <a:pt x="50800" y="818769"/>
                    <a:pt x="50800" y="832739"/>
                  </a:cubicBezTo>
                  <a:cubicBezTo>
                    <a:pt x="50800" y="1250823"/>
                    <a:pt x="811657" y="1614678"/>
                    <a:pt x="1794256" y="1614678"/>
                  </a:cubicBezTo>
                  <a:cubicBezTo>
                    <a:pt x="2776855" y="1614678"/>
                    <a:pt x="3537712" y="1250823"/>
                    <a:pt x="3537712" y="832739"/>
                  </a:cubicBezTo>
                  <a:cubicBezTo>
                    <a:pt x="3537712" y="414655"/>
                    <a:pt x="2776855" y="50800"/>
                    <a:pt x="1794256" y="50800"/>
                  </a:cubicBezTo>
                  <a:lnTo>
                    <a:pt x="1794256" y="25400"/>
                  </a:lnTo>
                  <a:lnTo>
                    <a:pt x="1794256" y="50800"/>
                  </a:lnTo>
                  <a:cubicBezTo>
                    <a:pt x="811657" y="50800"/>
                    <a:pt x="50800" y="414655"/>
                    <a:pt x="50800" y="832739"/>
                  </a:cubicBezTo>
                  <a:close/>
                </a:path>
              </a:pathLst>
            </a:custGeom>
            <a:solidFill>
              <a:srgbClr val="8064A2"/>
            </a:solidFill>
          </p:spPr>
        </p:sp>
        <p:sp>
          <p:nvSpPr>
            <p:cNvPr name="TextBox 19" id="19"/>
            <p:cNvSpPr txBox="true"/>
            <p:nvPr/>
          </p:nvSpPr>
          <p:spPr>
            <a:xfrm>
              <a:off x="0" y="-47625"/>
              <a:ext cx="3588500" cy="1713093"/>
            </a:xfrm>
            <a:prstGeom prst="rect">
              <a:avLst/>
            </a:prstGeom>
          </p:spPr>
          <p:txBody>
            <a:bodyPr anchor="ctr" rtlCol="false" tIns="46221" lIns="46221" bIns="46221" rIns="46221"/>
            <a:lstStyle/>
            <a:p>
              <a:pPr algn="ctr">
                <a:lnSpc>
                  <a:spcPts val="2947"/>
                </a:lnSpc>
              </a:pPr>
              <a:r>
                <a:rPr lang="en-US" sz="2456">
                  <a:solidFill>
                    <a:srgbClr val="000000"/>
                  </a:solidFill>
                  <a:latin typeface="Calibri (MS)"/>
                  <a:ea typeface="Calibri (MS)"/>
                  <a:cs typeface="Calibri (MS)"/>
                  <a:sym typeface="Calibri (MS)"/>
                </a:rPr>
                <a:t>TourMate</a:t>
              </a:r>
            </a:p>
          </p:txBody>
        </p:sp>
      </p:grpSp>
      <p:sp>
        <p:nvSpPr>
          <p:cNvPr name="Freeform 20" id="20"/>
          <p:cNvSpPr/>
          <p:nvPr/>
        </p:nvSpPr>
        <p:spPr>
          <a:xfrm flipH="false" flipV="false" rot="0">
            <a:off x="4640321" y="2781448"/>
            <a:ext cx="939150" cy="1050512"/>
          </a:xfrm>
          <a:custGeom>
            <a:avLst/>
            <a:gdLst/>
            <a:ahLst/>
            <a:cxnLst/>
            <a:rect r="r" b="b" t="t" l="l"/>
            <a:pathLst>
              <a:path h="1050512" w="939150">
                <a:moveTo>
                  <a:pt x="0" y="0"/>
                </a:moveTo>
                <a:lnTo>
                  <a:pt x="939150" y="0"/>
                </a:lnTo>
                <a:lnTo>
                  <a:pt x="939150" y="1050512"/>
                </a:lnTo>
                <a:lnTo>
                  <a:pt x="0" y="10505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0">
            <a:off x="4687856" y="4806971"/>
            <a:ext cx="844080" cy="745860"/>
          </a:xfrm>
          <a:custGeom>
            <a:avLst/>
            <a:gdLst/>
            <a:ahLst/>
            <a:cxnLst/>
            <a:rect r="r" b="b" t="t" l="l"/>
            <a:pathLst>
              <a:path h="745860" w="844080">
                <a:moveTo>
                  <a:pt x="0" y="0"/>
                </a:moveTo>
                <a:lnTo>
                  <a:pt x="844080" y="0"/>
                </a:lnTo>
                <a:lnTo>
                  <a:pt x="844080" y="745860"/>
                </a:lnTo>
                <a:lnTo>
                  <a:pt x="0" y="7458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4492371" y="6784489"/>
            <a:ext cx="1142350" cy="650306"/>
          </a:xfrm>
          <a:custGeom>
            <a:avLst/>
            <a:gdLst/>
            <a:ahLst/>
            <a:cxnLst/>
            <a:rect r="r" b="b" t="t" l="l"/>
            <a:pathLst>
              <a:path h="650306" w="1142350">
                <a:moveTo>
                  <a:pt x="0" y="0"/>
                </a:moveTo>
                <a:lnTo>
                  <a:pt x="1142350" y="0"/>
                </a:lnTo>
                <a:lnTo>
                  <a:pt x="1142350" y="650306"/>
                </a:lnTo>
                <a:lnTo>
                  <a:pt x="0" y="65030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3" id="23"/>
          <p:cNvSpPr/>
          <p:nvPr/>
        </p:nvSpPr>
        <p:spPr>
          <a:xfrm flipH="false" flipV="false" rot="0">
            <a:off x="4624455" y="8663520"/>
            <a:ext cx="955016" cy="584947"/>
          </a:xfrm>
          <a:custGeom>
            <a:avLst/>
            <a:gdLst/>
            <a:ahLst/>
            <a:cxnLst/>
            <a:rect r="r" b="b" t="t" l="l"/>
            <a:pathLst>
              <a:path h="584947" w="955016">
                <a:moveTo>
                  <a:pt x="0" y="0"/>
                </a:moveTo>
                <a:lnTo>
                  <a:pt x="955016" y="0"/>
                </a:lnTo>
                <a:lnTo>
                  <a:pt x="955016" y="584947"/>
                </a:lnTo>
                <a:lnTo>
                  <a:pt x="0" y="58494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4" id="24"/>
          <p:cNvSpPr/>
          <p:nvPr/>
        </p:nvSpPr>
        <p:spPr>
          <a:xfrm flipH="false" flipV="false" rot="0">
            <a:off x="4682731" y="1029672"/>
            <a:ext cx="838464" cy="970726"/>
          </a:xfrm>
          <a:custGeom>
            <a:avLst/>
            <a:gdLst/>
            <a:ahLst/>
            <a:cxnLst/>
            <a:rect r="r" b="b" t="t" l="l"/>
            <a:pathLst>
              <a:path h="970726" w="838464">
                <a:moveTo>
                  <a:pt x="0" y="0"/>
                </a:moveTo>
                <a:lnTo>
                  <a:pt x="838464" y="0"/>
                </a:lnTo>
                <a:lnTo>
                  <a:pt x="838464" y="970726"/>
                </a:lnTo>
                <a:lnTo>
                  <a:pt x="0" y="970726"/>
                </a:lnTo>
                <a:lnTo>
                  <a:pt x="0" y="0"/>
                </a:lnTo>
                <a:close/>
              </a:path>
            </a:pathLst>
          </a:custGeom>
          <a:blipFill>
            <a:blip r:embed="rId12"/>
            <a:stretch>
              <a:fillRect l="0" t="0" r="0" b="0"/>
            </a:stretch>
          </a:blipFill>
        </p:spPr>
      </p:sp>
      <p:sp>
        <p:nvSpPr>
          <p:cNvPr name="Freeform 25" id="25"/>
          <p:cNvSpPr/>
          <p:nvPr/>
        </p:nvSpPr>
        <p:spPr>
          <a:xfrm flipH="false" flipV="false" rot="0">
            <a:off x="7777576" y="5298227"/>
            <a:ext cx="4000724" cy="4273137"/>
          </a:xfrm>
          <a:custGeom>
            <a:avLst/>
            <a:gdLst/>
            <a:ahLst/>
            <a:cxnLst/>
            <a:rect r="r" b="b" t="t" l="l"/>
            <a:pathLst>
              <a:path h="4273137" w="4000724">
                <a:moveTo>
                  <a:pt x="0" y="0"/>
                </a:moveTo>
                <a:lnTo>
                  <a:pt x="4000724" y="0"/>
                </a:lnTo>
                <a:lnTo>
                  <a:pt x="4000724" y="4273137"/>
                </a:lnTo>
                <a:lnTo>
                  <a:pt x="0" y="4273137"/>
                </a:lnTo>
                <a:lnTo>
                  <a:pt x="0" y="0"/>
                </a:lnTo>
                <a:close/>
              </a:path>
            </a:pathLst>
          </a:custGeom>
          <a:blipFill>
            <a:blip r:embed="rId13"/>
            <a:stretch>
              <a:fillRect l="0" t="0" r="0" b="0"/>
            </a:stretch>
          </a:blipFill>
        </p:spPr>
      </p:sp>
      <p:sp>
        <p:nvSpPr>
          <p:cNvPr name="TextBox 26" id="26"/>
          <p:cNvSpPr txBox="true"/>
          <p:nvPr/>
        </p:nvSpPr>
        <p:spPr>
          <a:xfrm rot="0">
            <a:off x="7777576" y="6072541"/>
            <a:ext cx="4000724" cy="3498823"/>
          </a:xfrm>
          <a:prstGeom prst="rect">
            <a:avLst/>
          </a:prstGeom>
        </p:spPr>
        <p:txBody>
          <a:bodyPr anchor="t" rtlCol="false" tIns="0" lIns="0" bIns="0" rIns="0">
            <a:spAutoFit/>
          </a:bodyPr>
          <a:lstStyle/>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Python</a:t>
            </a:r>
          </a:p>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Fl</a:t>
            </a:r>
            <a:r>
              <a:rPr lang="en-US" sz="2501">
                <a:solidFill>
                  <a:srgbClr val="000000"/>
                </a:solidFill>
                <a:latin typeface="Canva Sans"/>
                <a:ea typeface="Canva Sans"/>
                <a:cs typeface="Canva Sans"/>
                <a:sym typeface="Canva Sans"/>
              </a:rPr>
              <a:t>ask/Django</a:t>
            </a:r>
          </a:p>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TensorFlow / Scikit-learn</a:t>
            </a:r>
          </a:p>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Google Maps API</a:t>
            </a:r>
          </a:p>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MySQL / Firebase</a:t>
            </a:r>
          </a:p>
          <a:p>
            <a:pPr algn="l" marL="539979" indent="-269990" lvl="1">
              <a:lnSpc>
                <a:spcPts val="3501"/>
              </a:lnSpc>
              <a:buFont typeface="Arial"/>
              <a:buChar char="•"/>
            </a:pPr>
            <a:r>
              <a:rPr lang="en-US" sz="2501">
                <a:solidFill>
                  <a:srgbClr val="000000"/>
                </a:solidFill>
                <a:latin typeface="Canva Sans"/>
                <a:ea typeface="Canva Sans"/>
                <a:cs typeface="Canva Sans"/>
                <a:sym typeface="Canva Sans"/>
              </a:rPr>
              <a:t>React / JavaScript</a:t>
            </a:r>
          </a:p>
          <a:p>
            <a:pPr algn="l">
              <a:lnSpc>
                <a:spcPts val="3501"/>
              </a:lnSpc>
            </a:pPr>
          </a:p>
        </p:txBody>
      </p:sp>
      <p:sp>
        <p:nvSpPr>
          <p:cNvPr name="TextBox 27" id="27"/>
          <p:cNvSpPr txBox="true"/>
          <p:nvPr/>
        </p:nvSpPr>
        <p:spPr>
          <a:xfrm rot="0">
            <a:off x="1576589" y="1135316"/>
            <a:ext cx="2103984" cy="507746"/>
          </a:xfrm>
          <a:prstGeom prst="rect">
            <a:avLst/>
          </a:prstGeom>
        </p:spPr>
        <p:txBody>
          <a:bodyPr anchor="t" rtlCol="false" tIns="0" lIns="0" bIns="0" rIns="0">
            <a:spAutoFit/>
          </a:bodyPr>
          <a:lstStyle/>
          <a:p>
            <a:pPr algn="ctr">
              <a:lnSpc>
                <a:spcPts val="4142"/>
              </a:lnSpc>
            </a:pPr>
            <a:r>
              <a:rPr lang="en-US" sz="2959" b="true">
                <a:solidFill>
                  <a:srgbClr val="000000"/>
                </a:solidFill>
                <a:latin typeface="Canva Sans Bold"/>
                <a:ea typeface="Canva Sans Bold"/>
                <a:cs typeface="Canva Sans Bold"/>
                <a:sym typeface="Canva Sans Bold"/>
              </a:rPr>
              <a:t>Mobile App</a:t>
            </a:r>
          </a:p>
        </p:txBody>
      </p:sp>
      <p:sp>
        <p:nvSpPr>
          <p:cNvPr name="TextBox 28" id="28"/>
          <p:cNvSpPr txBox="true"/>
          <p:nvPr/>
        </p:nvSpPr>
        <p:spPr>
          <a:xfrm rot="0">
            <a:off x="1726686" y="1712798"/>
            <a:ext cx="1803790" cy="516106"/>
          </a:xfrm>
          <a:prstGeom prst="rect">
            <a:avLst/>
          </a:prstGeom>
        </p:spPr>
        <p:txBody>
          <a:bodyPr anchor="t" rtlCol="false" tIns="0" lIns="0" bIns="0" rIns="0">
            <a:spAutoFit/>
          </a:bodyPr>
          <a:lstStyle/>
          <a:p>
            <a:pPr algn="ctr">
              <a:lnSpc>
                <a:spcPts val="4252"/>
              </a:lnSpc>
            </a:pPr>
            <a:r>
              <a:rPr lang="en-US" sz="3037">
                <a:solidFill>
                  <a:srgbClr val="000000"/>
                </a:solidFill>
                <a:latin typeface="Canva Sans"/>
                <a:ea typeface="Canva Sans"/>
                <a:cs typeface="Canva Sans"/>
                <a:sym typeface="Canva Sans"/>
              </a:rPr>
              <a:t> Frontend</a:t>
            </a:r>
          </a:p>
        </p:txBody>
      </p:sp>
      <p:sp>
        <p:nvSpPr>
          <p:cNvPr name="TextBox 29" id="29"/>
          <p:cNvSpPr txBox="true"/>
          <p:nvPr/>
        </p:nvSpPr>
        <p:spPr>
          <a:xfrm rot="0">
            <a:off x="1207370" y="2499000"/>
            <a:ext cx="3039527" cy="507746"/>
          </a:xfrm>
          <a:prstGeom prst="rect">
            <a:avLst/>
          </a:prstGeom>
        </p:spPr>
        <p:txBody>
          <a:bodyPr anchor="t" rtlCol="false" tIns="0" lIns="0" bIns="0" rIns="0">
            <a:spAutoFit/>
          </a:bodyPr>
          <a:lstStyle/>
          <a:p>
            <a:pPr algn="ctr">
              <a:lnSpc>
                <a:spcPts val="4142"/>
              </a:lnSpc>
            </a:pPr>
            <a:r>
              <a:rPr lang="en-US" sz="2959" b="true">
                <a:solidFill>
                  <a:srgbClr val="000000"/>
                </a:solidFill>
                <a:latin typeface="Canva Sans Bold"/>
                <a:ea typeface="Canva Sans Bold"/>
                <a:cs typeface="Canva Sans Bold"/>
                <a:sym typeface="Canva Sans Bold"/>
              </a:rPr>
              <a:t>User Input Layer</a:t>
            </a:r>
          </a:p>
        </p:txBody>
      </p:sp>
      <p:sp>
        <p:nvSpPr>
          <p:cNvPr name="TextBox 30" id="30"/>
          <p:cNvSpPr txBox="true"/>
          <p:nvPr/>
        </p:nvSpPr>
        <p:spPr>
          <a:xfrm rot="0">
            <a:off x="1209458" y="4359296"/>
            <a:ext cx="3094180" cy="507746"/>
          </a:xfrm>
          <a:prstGeom prst="rect">
            <a:avLst/>
          </a:prstGeom>
        </p:spPr>
        <p:txBody>
          <a:bodyPr anchor="t" rtlCol="false" tIns="0" lIns="0" bIns="0" rIns="0">
            <a:spAutoFit/>
          </a:bodyPr>
          <a:lstStyle/>
          <a:p>
            <a:pPr algn="ctr">
              <a:lnSpc>
                <a:spcPts val="4142"/>
              </a:lnSpc>
            </a:pPr>
            <a:r>
              <a:rPr lang="en-US" sz="2959" b="true">
                <a:solidFill>
                  <a:srgbClr val="000000"/>
                </a:solidFill>
                <a:latin typeface="Canva Sans Bold"/>
                <a:ea typeface="Canva Sans Bold"/>
                <a:cs typeface="Canva Sans Bold"/>
                <a:sym typeface="Canva Sans Bold"/>
              </a:rPr>
              <a:t>Processing Layer</a:t>
            </a:r>
          </a:p>
        </p:txBody>
      </p:sp>
      <p:sp>
        <p:nvSpPr>
          <p:cNvPr name="TextBox 31" id="31"/>
          <p:cNvSpPr txBox="true"/>
          <p:nvPr/>
        </p:nvSpPr>
        <p:spPr>
          <a:xfrm rot="0">
            <a:off x="1209458" y="6219592"/>
            <a:ext cx="2838247" cy="507746"/>
          </a:xfrm>
          <a:prstGeom prst="rect">
            <a:avLst/>
          </a:prstGeom>
        </p:spPr>
        <p:txBody>
          <a:bodyPr anchor="t" rtlCol="false" tIns="0" lIns="0" bIns="0" rIns="0">
            <a:spAutoFit/>
          </a:bodyPr>
          <a:lstStyle/>
          <a:p>
            <a:pPr algn="ctr">
              <a:lnSpc>
                <a:spcPts val="4142"/>
              </a:lnSpc>
            </a:pPr>
            <a:r>
              <a:rPr lang="en-US" sz="2959" b="true">
                <a:solidFill>
                  <a:srgbClr val="000000"/>
                </a:solidFill>
                <a:latin typeface="Canva Sans Bold"/>
                <a:ea typeface="Canva Sans Bold"/>
                <a:cs typeface="Canva Sans Bold"/>
                <a:sym typeface="Canva Sans Bold"/>
              </a:rPr>
              <a:t>Database Layer</a:t>
            </a:r>
          </a:p>
        </p:txBody>
      </p:sp>
      <p:sp>
        <p:nvSpPr>
          <p:cNvPr name="TextBox 32" id="32"/>
          <p:cNvSpPr txBox="true"/>
          <p:nvPr/>
        </p:nvSpPr>
        <p:spPr>
          <a:xfrm rot="0">
            <a:off x="1542037" y="8064925"/>
            <a:ext cx="2424846" cy="507746"/>
          </a:xfrm>
          <a:prstGeom prst="rect">
            <a:avLst/>
          </a:prstGeom>
        </p:spPr>
        <p:txBody>
          <a:bodyPr anchor="t" rtlCol="false" tIns="0" lIns="0" bIns="0" rIns="0">
            <a:spAutoFit/>
          </a:bodyPr>
          <a:lstStyle/>
          <a:p>
            <a:pPr algn="ctr">
              <a:lnSpc>
                <a:spcPts val="4142"/>
              </a:lnSpc>
            </a:pPr>
            <a:r>
              <a:rPr lang="en-US" sz="2959" b="true">
                <a:solidFill>
                  <a:srgbClr val="000000"/>
                </a:solidFill>
                <a:latin typeface="Canva Sans Bold"/>
                <a:ea typeface="Canva Sans Bold"/>
                <a:cs typeface="Canva Sans Bold"/>
                <a:sym typeface="Canva Sans Bold"/>
              </a:rPr>
              <a:t>Output Layer</a:t>
            </a:r>
          </a:p>
        </p:txBody>
      </p:sp>
      <p:sp>
        <p:nvSpPr>
          <p:cNvPr name="TextBox 33" id="33"/>
          <p:cNvSpPr txBox="true"/>
          <p:nvPr/>
        </p:nvSpPr>
        <p:spPr>
          <a:xfrm rot="0">
            <a:off x="290257" y="3049139"/>
            <a:ext cx="4928407" cy="976782"/>
          </a:xfrm>
          <a:prstGeom prst="rect">
            <a:avLst/>
          </a:prstGeom>
        </p:spPr>
        <p:txBody>
          <a:bodyPr anchor="t" rtlCol="false" tIns="0" lIns="0" bIns="0" rIns="0">
            <a:spAutoFit/>
          </a:bodyPr>
          <a:lstStyle/>
          <a:p>
            <a:pPr algn="ctr">
              <a:lnSpc>
                <a:spcPts val="3911"/>
              </a:lnSpc>
            </a:pPr>
            <a:r>
              <a:rPr lang="en-US" sz="2793">
                <a:solidFill>
                  <a:srgbClr val="000000"/>
                </a:solidFill>
                <a:latin typeface="Canva Sans"/>
                <a:ea typeface="Canva Sans"/>
                <a:cs typeface="Canva Sans"/>
                <a:sym typeface="Canva Sans"/>
              </a:rPr>
              <a:t>Destination, Budget, Preferences</a:t>
            </a:r>
          </a:p>
        </p:txBody>
      </p:sp>
      <p:sp>
        <p:nvSpPr>
          <p:cNvPr name="TextBox 34" id="34"/>
          <p:cNvSpPr txBox="true"/>
          <p:nvPr/>
        </p:nvSpPr>
        <p:spPr>
          <a:xfrm rot="0">
            <a:off x="961895" y="4817928"/>
            <a:ext cx="3530476" cy="1098814"/>
          </a:xfrm>
          <a:prstGeom prst="rect">
            <a:avLst/>
          </a:prstGeom>
        </p:spPr>
        <p:txBody>
          <a:bodyPr anchor="t" rtlCol="false" tIns="0" lIns="0" bIns="0" rIns="0">
            <a:spAutoFit/>
          </a:bodyPr>
          <a:lstStyle/>
          <a:p>
            <a:pPr algn="ctr">
              <a:lnSpc>
                <a:spcPts val="2960"/>
              </a:lnSpc>
            </a:pPr>
            <a:r>
              <a:rPr lang="en-US" sz="2114">
                <a:solidFill>
                  <a:srgbClr val="000000"/>
                </a:solidFill>
                <a:latin typeface="Canva Sans"/>
                <a:ea typeface="Canva Sans"/>
                <a:cs typeface="Canva Sans"/>
                <a:sym typeface="Canva Sans"/>
              </a:rPr>
              <a:t>AI Recommendation Engine: Travel suggestions, itinerary logic</a:t>
            </a:r>
          </a:p>
        </p:txBody>
      </p:sp>
      <p:sp>
        <p:nvSpPr>
          <p:cNvPr name="TextBox 35" id="35"/>
          <p:cNvSpPr txBox="true"/>
          <p:nvPr/>
        </p:nvSpPr>
        <p:spPr>
          <a:xfrm rot="0">
            <a:off x="863343" y="6746389"/>
            <a:ext cx="3530476" cy="1108986"/>
          </a:xfrm>
          <a:prstGeom prst="rect">
            <a:avLst/>
          </a:prstGeom>
        </p:spPr>
        <p:txBody>
          <a:bodyPr anchor="t" rtlCol="false" tIns="0" lIns="0" bIns="0" rIns="0">
            <a:spAutoFit/>
          </a:bodyPr>
          <a:lstStyle/>
          <a:p>
            <a:pPr algn="ctr">
              <a:lnSpc>
                <a:spcPts val="2960"/>
              </a:lnSpc>
            </a:pPr>
            <a:r>
              <a:rPr lang="en-US" sz="2114">
                <a:solidFill>
                  <a:srgbClr val="000000"/>
                </a:solidFill>
                <a:latin typeface="Canva Sans"/>
                <a:ea typeface="Canva Sans"/>
                <a:cs typeface="Canva Sans"/>
                <a:sym typeface="Canva Sans"/>
              </a:rPr>
              <a:t>Tourist spots dataset, Hotels info, APIs for maps/booking</a:t>
            </a:r>
          </a:p>
        </p:txBody>
      </p:sp>
      <p:sp>
        <p:nvSpPr>
          <p:cNvPr name="TextBox 36" id="36"/>
          <p:cNvSpPr txBox="true"/>
          <p:nvPr/>
        </p:nvSpPr>
        <p:spPr>
          <a:xfrm rot="0">
            <a:off x="1095661" y="8525046"/>
            <a:ext cx="3321774" cy="966734"/>
          </a:xfrm>
          <a:prstGeom prst="rect">
            <a:avLst/>
          </a:prstGeom>
        </p:spPr>
        <p:txBody>
          <a:bodyPr anchor="t" rtlCol="false" tIns="0" lIns="0" bIns="0" rIns="0">
            <a:spAutoFit/>
          </a:bodyPr>
          <a:lstStyle/>
          <a:p>
            <a:pPr algn="ctr">
              <a:lnSpc>
                <a:spcPts val="3940"/>
              </a:lnSpc>
            </a:pPr>
            <a:r>
              <a:rPr lang="en-US" sz="2814">
                <a:solidFill>
                  <a:srgbClr val="000000"/>
                </a:solidFill>
                <a:latin typeface="Canva Sans"/>
                <a:ea typeface="Canva Sans"/>
                <a:cs typeface="Canva Sans"/>
                <a:sym typeface="Canva Sans"/>
              </a:rPr>
              <a:t>Recommendations displayed to user.</a:t>
            </a:r>
          </a:p>
        </p:txBody>
      </p:sp>
      <p:sp>
        <p:nvSpPr>
          <p:cNvPr name="TextBox 37" id="37"/>
          <p:cNvSpPr txBox="true"/>
          <p:nvPr/>
        </p:nvSpPr>
        <p:spPr>
          <a:xfrm rot="0">
            <a:off x="8769181" y="5423475"/>
            <a:ext cx="2017514" cy="422860"/>
          </a:xfrm>
          <a:prstGeom prst="rect">
            <a:avLst/>
          </a:prstGeom>
        </p:spPr>
        <p:txBody>
          <a:bodyPr anchor="t" rtlCol="false" tIns="0" lIns="0" bIns="0" rIns="0">
            <a:spAutoFit/>
          </a:bodyPr>
          <a:lstStyle/>
          <a:p>
            <a:pPr algn="ctr">
              <a:lnSpc>
                <a:spcPts val="3467"/>
              </a:lnSpc>
            </a:pPr>
            <a:r>
              <a:rPr lang="en-US" sz="2476" b="true">
                <a:solidFill>
                  <a:srgbClr val="000000"/>
                </a:solidFill>
                <a:latin typeface="Canva Sans Bold"/>
                <a:ea typeface="Canva Sans Bold"/>
                <a:cs typeface="Canva Sans Bold"/>
                <a:sym typeface="Canva Sans Bold"/>
              </a:rPr>
              <a:t>Technologies</a:t>
            </a:r>
          </a:p>
        </p:txBody>
      </p:sp>
      <p:sp>
        <p:nvSpPr>
          <p:cNvPr name="TextBox 38" id="38"/>
          <p:cNvSpPr txBox="true"/>
          <p:nvPr/>
        </p:nvSpPr>
        <p:spPr>
          <a:xfrm rot="0">
            <a:off x="8045152" y="1429310"/>
            <a:ext cx="2107605" cy="828040"/>
          </a:xfrm>
          <a:prstGeom prst="rect">
            <a:avLst/>
          </a:prstGeom>
        </p:spPr>
        <p:txBody>
          <a:bodyPr anchor="t" rtlCol="false" tIns="0" lIns="0" bIns="0" rIns="0">
            <a:spAutoFit/>
          </a:bodyPr>
          <a:lstStyle/>
          <a:p>
            <a:pPr algn="ctr">
              <a:lnSpc>
                <a:spcPts val="6860"/>
              </a:lnSpc>
            </a:pPr>
            <a:r>
              <a:rPr lang="en-US" sz="4900" b="true">
                <a:solidFill>
                  <a:srgbClr val="000000"/>
                </a:solidFill>
                <a:latin typeface="Canva Sans Bold"/>
                <a:ea typeface="Canva Sans Bold"/>
                <a:cs typeface="Canva Sans Bold"/>
                <a:sym typeface="Canva Sans Bold"/>
              </a:rPr>
              <a:t>INPUT:</a:t>
            </a:r>
          </a:p>
        </p:txBody>
      </p:sp>
      <p:sp>
        <p:nvSpPr>
          <p:cNvPr name="TextBox 39" id="39"/>
          <p:cNvSpPr txBox="true"/>
          <p:nvPr/>
        </p:nvSpPr>
        <p:spPr>
          <a:xfrm rot="0">
            <a:off x="7251425" y="2335975"/>
            <a:ext cx="4526875" cy="3322743"/>
          </a:xfrm>
          <a:prstGeom prst="rect">
            <a:avLst/>
          </a:prstGeom>
        </p:spPr>
        <p:txBody>
          <a:bodyPr anchor="t" rtlCol="false" tIns="0" lIns="0" bIns="0" rIns="0">
            <a:spAutoFit/>
          </a:bodyPr>
          <a:lstStyle/>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Destin</a:t>
            </a:r>
            <a:r>
              <a:rPr lang="en-US" sz="2683">
                <a:solidFill>
                  <a:srgbClr val="000000"/>
                </a:solidFill>
                <a:latin typeface="Canva Sans"/>
                <a:ea typeface="Canva Sans"/>
                <a:cs typeface="Canva Sans"/>
                <a:sym typeface="Canva Sans"/>
              </a:rPr>
              <a:t>ation</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Budget (Low/Med/High)</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Duration of Stay</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Interest Type (Adventure/Beaches/Food/Heritage)</a:t>
            </a:r>
          </a:p>
          <a:p>
            <a:pPr algn="l">
              <a:lnSpc>
                <a:spcPts val="3756"/>
              </a:lnSpc>
            </a:pPr>
          </a:p>
        </p:txBody>
      </p:sp>
      <p:sp>
        <p:nvSpPr>
          <p:cNvPr name="TextBox 40" id="40"/>
          <p:cNvSpPr txBox="true"/>
          <p:nvPr/>
        </p:nvSpPr>
        <p:spPr>
          <a:xfrm rot="0">
            <a:off x="13796466" y="2093814"/>
            <a:ext cx="2887067" cy="828040"/>
          </a:xfrm>
          <a:prstGeom prst="rect">
            <a:avLst/>
          </a:prstGeom>
        </p:spPr>
        <p:txBody>
          <a:bodyPr anchor="t" rtlCol="false" tIns="0" lIns="0" bIns="0" rIns="0">
            <a:spAutoFit/>
          </a:bodyPr>
          <a:lstStyle/>
          <a:p>
            <a:pPr algn="ctr">
              <a:lnSpc>
                <a:spcPts val="6860"/>
              </a:lnSpc>
            </a:pPr>
            <a:r>
              <a:rPr lang="en-US" sz="4900" b="true">
                <a:solidFill>
                  <a:srgbClr val="000000"/>
                </a:solidFill>
                <a:latin typeface="Canva Sans Bold"/>
                <a:ea typeface="Canva Sans Bold"/>
                <a:cs typeface="Canva Sans Bold"/>
                <a:sym typeface="Canva Sans Bold"/>
              </a:rPr>
              <a:t>OUTPUT: </a:t>
            </a:r>
          </a:p>
        </p:txBody>
      </p:sp>
      <p:sp>
        <p:nvSpPr>
          <p:cNvPr name="TextBox 41" id="41"/>
          <p:cNvSpPr txBox="true"/>
          <p:nvPr/>
        </p:nvSpPr>
        <p:spPr>
          <a:xfrm rot="0">
            <a:off x="12778425" y="3274295"/>
            <a:ext cx="5131614" cy="5227743"/>
          </a:xfrm>
          <a:prstGeom prst="rect">
            <a:avLst/>
          </a:prstGeom>
        </p:spPr>
        <p:txBody>
          <a:bodyPr anchor="t" rtlCol="false" tIns="0" lIns="0" bIns="0" rIns="0">
            <a:spAutoFit/>
          </a:bodyPr>
          <a:lstStyle/>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Sh</a:t>
            </a:r>
            <a:r>
              <a:rPr lang="en-US" sz="2683">
                <a:solidFill>
                  <a:srgbClr val="000000"/>
                </a:solidFill>
                <a:latin typeface="Canva Sans"/>
                <a:ea typeface="Canva Sans"/>
                <a:cs typeface="Canva Sans"/>
                <a:sym typeface="Canva Sans"/>
              </a:rPr>
              <a:t>ows Tourist Spots list (Top 3–5 suggestions).</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Shows Hotels &amp; Stay Options (names, ratings).</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Shows Map View / Itinerary Preview.</a:t>
            </a:r>
          </a:p>
          <a:p>
            <a:pPr algn="l" marL="579337" indent="-289668" lvl="1">
              <a:lnSpc>
                <a:spcPts val="3756"/>
              </a:lnSpc>
              <a:buFont typeface="Arial"/>
              <a:buChar char="•"/>
            </a:pPr>
            <a:r>
              <a:rPr lang="en-US" sz="2683">
                <a:solidFill>
                  <a:srgbClr val="000000"/>
                </a:solidFill>
                <a:latin typeface="Canva Sans"/>
                <a:ea typeface="Canva Sans"/>
                <a:cs typeface="Canva Sans"/>
                <a:sym typeface="Canva Sans"/>
              </a:rPr>
              <a:t>Can also place a prototype screenshot or placeholder image (like in sample, where they had a video).</a:t>
            </a:r>
          </a:p>
          <a:p>
            <a:pPr algn="l">
              <a:lnSpc>
                <a:spcPts val="3756"/>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532143"/>
            <a:ext cx="18287998" cy="754857"/>
            <a:chOff x="0" y="0"/>
            <a:chExt cx="24383998" cy="1006476"/>
          </a:xfrm>
        </p:grpSpPr>
        <p:sp>
          <p:nvSpPr>
            <p:cNvPr name="Freeform 3" id="3"/>
            <p:cNvSpPr/>
            <p:nvPr/>
          </p:nvSpPr>
          <p:spPr>
            <a:xfrm flipH="false" flipV="false" rot="0">
              <a:off x="0" y="0"/>
              <a:ext cx="24384000" cy="1006475"/>
            </a:xfrm>
            <a:custGeom>
              <a:avLst/>
              <a:gdLst/>
              <a:ahLst/>
              <a:cxnLst/>
              <a:rect r="r" b="b" t="t" l="l"/>
              <a:pathLst>
                <a:path h="1006475" w="24384000">
                  <a:moveTo>
                    <a:pt x="0" y="0"/>
                  </a:moveTo>
                  <a:lnTo>
                    <a:pt x="24384000" y="0"/>
                  </a:lnTo>
                  <a:lnTo>
                    <a:pt x="24384000" y="1006475"/>
                  </a:lnTo>
                  <a:lnTo>
                    <a:pt x="0" y="1006475"/>
                  </a:lnTo>
                  <a:close/>
                </a:path>
              </a:pathLst>
            </a:custGeom>
            <a:solidFill>
              <a:srgbClr val="0070C0"/>
            </a:solidFill>
          </p:spPr>
        </p:sp>
      </p:grpSp>
      <p:grpSp>
        <p:nvGrpSpPr>
          <p:cNvPr name="Group 4" id="4"/>
          <p:cNvGrpSpPr/>
          <p:nvPr/>
        </p:nvGrpSpPr>
        <p:grpSpPr>
          <a:xfrm rot="0">
            <a:off x="914400" y="-71438"/>
            <a:ext cx="16459200" cy="1714500"/>
            <a:chOff x="0" y="0"/>
            <a:chExt cx="21945600" cy="2286000"/>
          </a:xfrm>
        </p:grpSpPr>
        <p:sp>
          <p:nvSpPr>
            <p:cNvPr name="Freeform 5" id="5"/>
            <p:cNvSpPr/>
            <p:nvPr/>
          </p:nvSpPr>
          <p:spPr>
            <a:xfrm flipH="false" flipV="false" rot="0">
              <a:off x="0" y="0"/>
              <a:ext cx="21945600" cy="2286000"/>
            </a:xfrm>
            <a:custGeom>
              <a:avLst/>
              <a:gdLst/>
              <a:ahLst/>
              <a:cxnLst/>
              <a:rect r="r" b="b" t="t" l="l"/>
              <a:pathLst>
                <a:path h="2286000" w="21945600">
                  <a:moveTo>
                    <a:pt x="0" y="0"/>
                  </a:moveTo>
                  <a:lnTo>
                    <a:pt x="21945600" y="0"/>
                  </a:lnTo>
                  <a:lnTo>
                    <a:pt x="21945600" y="2286000"/>
                  </a:lnTo>
                  <a:lnTo>
                    <a:pt x="0" y="2286000"/>
                  </a:lnTo>
                  <a:close/>
                </a:path>
              </a:pathLst>
            </a:custGeom>
            <a:solidFill>
              <a:srgbClr val="000000">
                <a:alpha val="0"/>
              </a:srgbClr>
            </a:solidFill>
          </p:spPr>
        </p:sp>
        <p:sp>
          <p:nvSpPr>
            <p:cNvPr name="TextBox 6" id="6"/>
            <p:cNvSpPr txBox="true"/>
            <p:nvPr/>
          </p:nvSpPr>
          <p:spPr>
            <a:xfrm>
              <a:off x="0" y="-104775"/>
              <a:ext cx="21945600" cy="2390775"/>
            </a:xfrm>
            <a:prstGeom prst="rect">
              <a:avLst/>
            </a:prstGeom>
          </p:spPr>
          <p:txBody>
            <a:bodyPr anchor="ctr" rtlCol="false" tIns="0" lIns="0" bIns="0" rIns="0"/>
            <a:lstStyle/>
            <a:p>
              <a:pPr algn="ctr">
                <a:lnSpc>
                  <a:spcPts val="6480"/>
                </a:lnSpc>
              </a:pPr>
              <a:r>
                <a:rPr lang="en-US" sz="5400" b="true">
                  <a:solidFill>
                    <a:srgbClr val="000000"/>
                  </a:solidFill>
                  <a:latin typeface="Times New Roman Bold"/>
                  <a:ea typeface="Times New Roman Bold"/>
                  <a:cs typeface="Times New Roman Bold"/>
                  <a:sym typeface="Times New Roman Bold"/>
                </a:rPr>
                <a:t>FEASIBILITY AND VIABILITY</a:t>
              </a:r>
            </a:p>
          </p:txBody>
        </p:sp>
      </p:grpSp>
      <p:grpSp>
        <p:nvGrpSpPr>
          <p:cNvPr name="Group 7" id="7"/>
          <p:cNvGrpSpPr/>
          <p:nvPr/>
        </p:nvGrpSpPr>
        <p:grpSpPr>
          <a:xfrm rot="0">
            <a:off x="13106400" y="9534530"/>
            <a:ext cx="4267200" cy="547688"/>
            <a:chOff x="0" y="0"/>
            <a:chExt cx="5689600" cy="730250"/>
          </a:xfrm>
        </p:grpSpPr>
        <p:sp>
          <p:nvSpPr>
            <p:cNvPr name="Freeform 8" id="8"/>
            <p:cNvSpPr/>
            <p:nvPr/>
          </p:nvSpPr>
          <p:spPr>
            <a:xfrm flipH="false" flipV="false" rot="0">
              <a:off x="0" y="0"/>
              <a:ext cx="5689600" cy="730250"/>
            </a:xfrm>
            <a:custGeom>
              <a:avLst/>
              <a:gdLst/>
              <a:ahLst/>
              <a:cxnLst/>
              <a:rect r="r" b="b" t="t" l="l"/>
              <a:pathLst>
                <a:path h="730250" w="5689600">
                  <a:moveTo>
                    <a:pt x="0" y="0"/>
                  </a:moveTo>
                  <a:lnTo>
                    <a:pt x="5689600" y="0"/>
                  </a:lnTo>
                  <a:lnTo>
                    <a:pt x="5689600" y="730250"/>
                  </a:lnTo>
                  <a:lnTo>
                    <a:pt x="0" y="730250"/>
                  </a:lnTo>
                  <a:close/>
                </a:path>
              </a:pathLst>
            </a:custGeom>
            <a:solidFill>
              <a:srgbClr val="000000">
                <a:alpha val="0"/>
              </a:srgbClr>
            </a:solidFill>
          </p:spPr>
        </p:sp>
        <p:sp>
          <p:nvSpPr>
            <p:cNvPr name="TextBox 9" id="9"/>
            <p:cNvSpPr txBox="true"/>
            <p:nvPr/>
          </p:nvSpPr>
          <p:spPr>
            <a:xfrm>
              <a:off x="0" y="-19050"/>
              <a:ext cx="5689600" cy="749300"/>
            </a:xfrm>
            <a:prstGeom prst="rect">
              <a:avLst/>
            </a:prstGeom>
          </p:spPr>
          <p:txBody>
            <a:bodyPr anchor="ctr" rtlCol="false" tIns="0" lIns="0" bIns="0" rIns="0"/>
            <a:lstStyle/>
            <a:p>
              <a:pPr algn="r">
                <a:lnSpc>
                  <a:spcPts val="2160"/>
                </a:lnSpc>
              </a:pPr>
              <a:r>
                <a:rPr lang="en-US" b="true" sz="1800">
                  <a:solidFill>
                    <a:srgbClr val="FFFFFF"/>
                  </a:solidFill>
                  <a:latin typeface="Arimo Bold"/>
                  <a:ea typeface="Arimo Bold"/>
                  <a:cs typeface="Arimo Bold"/>
                  <a:sym typeface="Arimo Bold"/>
                </a:rPr>
                <a:t>4</a:t>
              </a:r>
            </a:p>
          </p:txBody>
        </p:sp>
      </p:grpSp>
      <p:grpSp>
        <p:nvGrpSpPr>
          <p:cNvPr name="Group 10" id="10"/>
          <p:cNvGrpSpPr/>
          <p:nvPr/>
        </p:nvGrpSpPr>
        <p:grpSpPr>
          <a:xfrm rot="0">
            <a:off x="6972300" y="9534530"/>
            <a:ext cx="4806000" cy="547688"/>
            <a:chOff x="0" y="0"/>
            <a:chExt cx="6408000" cy="730250"/>
          </a:xfrm>
        </p:grpSpPr>
        <p:sp>
          <p:nvSpPr>
            <p:cNvPr name="Freeform 11" id="11"/>
            <p:cNvSpPr/>
            <p:nvPr/>
          </p:nvSpPr>
          <p:spPr>
            <a:xfrm flipH="false" flipV="false" rot="0">
              <a:off x="0" y="0"/>
              <a:ext cx="6408000" cy="730250"/>
            </a:xfrm>
            <a:custGeom>
              <a:avLst/>
              <a:gdLst/>
              <a:ahLst/>
              <a:cxnLst/>
              <a:rect r="r" b="b" t="t" l="l"/>
              <a:pathLst>
                <a:path h="730250" w="6408000">
                  <a:moveTo>
                    <a:pt x="0" y="0"/>
                  </a:moveTo>
                  <a:lnTo>
                    <a:pt x="6408000" y="0"/>
                  </a:lnTo>
                  <a:lnTo>
                    <a:pt x="6408000" y="730250"/>
                  </a:lnTo>
                  <a:lnTo>
                    <a:pt x="0" y="730250"/>
                  </a:lnTo>
                  <a:close/>
                </a:path>
              </a:pathLst>
            </a:custGeom>
            <a:solidFill>
              <a:srgbClr val="000000">
                <a:alpha val="0"/>
              </a:srgbClr>
            </a:solidFill>
          </p:spPr>
        </p:sp>
        <p:sp>
          <p:nvSpPr>
            <p:cNvPr name="TextBox 12" id="12"/>
            <p:cNvSpPr txBox="true"/>
            <p:nvPr/>
          </p:nvSpPr>
          <p:spPr>
            <a:xfrm>
              <a:off x="0" y="-19050"/>
              <a:ext cx="6408000" cy="749300"/>
            </a:xfrm>
            <a:prstGeom prst="rect">
              <a:avLst/>
            </a:prstGeom>
          </p:spPr>
          <p:txBody>
            <a:bodyPr anchor="ctr" rtlCol="false" tIns="0" lIns="0" bIns="0" rIns="0"/>
            <a:lstStyle/>
            <a:p>
              <a:pPr algn="ctr">
                <a:lnSpc>
                  <a:spcPts val="2160"/>
                </a:lnSpc>
              </a:pPr>
              <a:r>
                <a:rPr lang="en-US" sz="1800">
                  <a:solidFill>
                    <a:srgbClr val="FFFFFF"/>
                  </a:solidFill>
                  <a:latin typeface="Arimo"/>
                  <a:ea typeface="Arimo"/>
                  <a:cs typeface="Arimo"/>
                  <a:sym typeface="Arimo"/>
                </a:rPr>
                <a:t>@SIH Idea submission- Template</a:t>
              </a:r>
            </a:p>
          </p:txBody>
        </p:sp>
      </p:grpSp>
      <p:grpSp>
        <p:nvGrpSpPr>
          <p:cNvPr name="Group 13" id="13"/>
          <p:cNvGrpSpPr/>
          <p:nvPr/>
        </p:nvGrpSpPr>
        <p:grpSpPr>
          <a:xfrm rot="0">
            <a:off x="475610" y="359319"/>
            <a:ext cx="2466522" cy="1249101"/>
            <a:chOff x="0" y="0"/>
            <a:chExt cx="3288696" cy="1665468"/>
          </a:xfrm>
        </p:grpSpPr>
        <p:sp>
          <p:nvSpPr>
            <p:cNvPr name="Freeform 14" id="14" descr="Your startup LOGO"/>
            <p:cNvSpPr/>
            <p:nvPr/>
          </p:nvSpPr>
          <p:spPr>
            <a:xfrm flipH="false" flipV="false" rot="0">
              <a:off x="25400" y="25400"/>
              <a:ext cx="3237865" cy="1614678"/>
            </a:xfrm>
            <a:custGeom>
              <a:avLst/>
              <a:gdLst/>
              <a:ahLst/>
              <a:cxnLst/>
              <a:rect r="r" b="b" t="t" l="l"/>
              <a:pathLst>
                <a:path h="1614678" w="3237865">
                  <a:moveTo>
                    <a:pt x="0" y="807339"/>
                  </a:moveTo>
                  <a:cubicBezTo>
                    <a:pt x="0" y="361442"/>
                    <a:pt x="724789" y="0"/>
                    <a:pt x="1618996" y="0"/>
                  </a:cubicBezTo>
                  <a:cubicBezTo>
                    <a:pt x="2513203" y="0"/>
                    <a:pt x="3237865" y="361442"/>
                    <a:pt x="3237865" y="807339"/>
                  </a:cubicBezTo>
                  <a:cubicBezTo>
                    <a:pt x="3237865" y="1253236"/>
                    <a:pt x="2513076" y="1614678"/>
                    <a:pt x="1618869" y="1614678"/>
                  </a:cubicBezTo>
                  <a:cubicBezTo>
                    <a:pt x="724662" y="1614678"/>
                    <a:pt x="0" y="1253236"/>
                    <a:pt x="0" y="807339"/>
                  </a:cubicBezTo>
                  <a:close/>
                </a:path>
              </a:pathLst>
            </a:custGeom>
            <a:solidFill>
              <a:srgbClr val="FFFFFF"/>
            </a:solidFill>
          </p:spPr>
        </p:sp>
        <p:sp>
          <p:nvSpPr>
            <p:cNvPr name="Freeform 15" id="15" descr="Your startup LOGO"/>
            <p:cNvSpPr/>
            <p:nvPr/>
          </p:nvSpPr>
          <p:spPr>
            <a:xfrm flipH="false" flipV="false" rot="0">
              <a:off x="0" y="0"/>
              <a:ext cx="3288665" cy="1665478"/>
            </a:xfrm>
            <a:custGeom>
              <a:avLst/>
              <a:gdLst/>
              <a:ahLst/>
              <a:cxnLst/>
              <a:rect r="r" b="b" t="t" l="l"/>
              <a:pathLst>
                <a:path h="1665478" w="3288665">
                  <a:moveTo>
                    <a:pt x="0" y="832739"/>
                  </a:moveTo>
                  <a:cubicBezTo>
                    <a:pt x="0" y="360045"/>
                    <a:pt x="753872" y="0"/>
                    <a:pt x="1644396" y="0"/>
                  </a:cubicBezTo>
                  <a:cubicBezTo>
                    <a:pt x="2534920" y="0"/>
                    <a:pt x="3288665" y="360045"/>
                    <a:pt x="3288665" y="832739"/>
                  </a:cubicBezTo>
                  <a:lnTo>
                    <a:pt x="3263265" y="832739"/>
                  </a:lnTo>
                  <a:lnTo>
                    <a:pt x="3288665" y="832739"/>
                  </a:lnTo>
                  <a:cubicBezTo>
                    <a:pt x="3288665" y="1305306"/>
                    <a:pt x="2534793" y="1665478"/>
                    <a:pt x="1644269" y="1665478"/>
                  </a:cubicBezTo>
                  <a:lnTo>
                    <a:pt x="1644269" y="1640078"/>
                  </a:lnTo>
                  <a:lnTo>
                    <a:pt x="1644269" y="1665478"/>
                  </a:lnTo>
                  <a:cubicBezTo>
                    <a:pt x="753872" y="1665478"/>
                    <a:pt x="0" y="1305306"/>
                    <a:pt x="0" y="832739"/>
                  </a:cubicBezTo>
                  <a:lnTo>
                    <a:pt x="25400" y="832739"/>
                  </a:lnTo>
                  <a:lnTo>
                    <a:pt x="50800" y="832739"/>
                  </a:lnTo>
                  <a:lnTo>
                    <a:pt x="25400" y="832739"/>
                  </a:lnTo>
                  <a:lnTo>
                    <a:pt x="0" y="832739"/>
                  </a:lnTo>
                  <a:moveTo>
                    <a:pt x="50800" y="832739"/>
                  </a:moveTo>
                  <a:cubicBezTo>
                    <a:pt x="50800" y="846709"/>
                    <a:pt x="39370" y="858139"/>
                    <a:pt x="25400" y="858139"/>
                  </a:cubicBezTo>
                  <a:cubicBezTo>
                    <a:pt x="11430" y="858139"/>
                    <a:pt x="0" y="846709"/>
                    <a:pt x="0" y="832739"/>
                  </a:cubicBezTo>
                  <a:cubicBezTo>
                    <a:pt x="0" y="818769"/>
                    <a:pt x="11430" y="807339"/>
                    <a:pt x="25400" y="807339"/>
                  </a:cubicBezTo>
                  <a:cubicBezTo>
                    <a:pt x="39370" y="807339"/>
                    <a:pt x="50800" y="818769"/>
                    <a:pt x="50800" y="832739"/>
                  </a:cubicBezTo>
                  <a:cubicBezTo>
                    <a:pt x="50800" y="1251839"/>
                    <a:pt x="746633" y="1614678"/>
                    <a:pt x="1644396" y="1614678"/>
                  </a:cubicBezTo>
                  <a:cubicBezTo>
                    <a:pt x="2542159" y="1614678"/>
                    <a:pt x="3237865" y="1251839"/>
                    <a:pt x="3237865" y="832739"/>
                  </a:cubicBezTo>
                  <a:cubicBezTo>
                    <a:pt x="3237865" y="413639"/>
                    <a:pt x="2542159" y="50800"/>
                    <a:pt x="1644396" y="50800"/>
                  </a:cubicBezTo>
                  <a:lnTo>
                    <a:pt x="1644396" y="25400"/>
                  </a:lnTo>
                  <a:lnTo>
                    <a:pt x="1644396" y="50800"/>
                  </a:lnTo>
                  <a:cubicBezTo>
                    <a:pt x="746633" y="50800"/>
                    <a:pt x="50800" y="413639"/>
                    <a:pt x="50800" y="832739"/>
                  </a:cubicBezTo>
                  <a:close/>
                </a:path>
              </a:pathLst>
            </a:custGeom>
            <a:solidFill>
              <a:srgbClr val="8064A2"/>
            </a:solidFill>
          </p:spPr>
        </p:sp>
        <p:sp>
          <p:nvSpPr>
            <p:cNvPr name="TextBox 16" id="16"/>
            <p:cNvSpPr txBox="true"/>
            <p:nvPr/>
          </p:nvSpPr>
          <p:spPr>
            <a:xfrm>
              <a:off x="0" y="-57150"/>
              <a:ext cx="3288696" cy="1722618"/>
            </a:xfrm>
            <a:prstGeom prst="rect">
              <a:avLst/>
            </a:prstGeom>
          </p:spPr>
          <p:txBody>
            <a:bodyPr anchor="ctr" rtlCol="false" tIns="50800" lIns="50800" bIns="50800" rIns="50800"/>
            <a:lstStyle/>
            <a:p>
              <a:pPr algn="ctr">
                <a:lnSpc>
                  <a:spcPts val="3240"/>
                </a:lnSpc>
              </a:pPr>
              <a:r>
                <a:rPr lang="en-US" sz="2700">
                  <a:solidFill>
                    <a:srgbClr val="000000"/>
                  </a:solidFill>
                  <a:latin typeface="Calibri (MS)"/>
                  <a:ea typeface="Calibri (MS)"/>
                  <a:cs typeface="Calibri (MS)"/>
                  <a:sym typeface="Calibri (MS)"/>
                </a:rPr>
                <a:t>TourMate</a:t>
              </a:r>
            </a:p>
          </p:txBody>
        </p:sp>
      </p:grpSp>
      <p:grpSp>
        <p:nvGrpSpPr>
          <p:cNvPr name="Group 17" id="17"/>
          <p:cNvGrpSpPr/>
          <p:nvPr/>
        </p:nvGrpSpPr>
        <p:grpSpPr>
          <a:xfrm rot="0">
            <a:off x="14762049" y="85645"/>
            <a:ext cx="3313680" cy="1684302"/>
            <a:chOff x="0" y="0"/>
            <a:chExt cx="4418240" cy="2245736"/>
          </a:xfrm>
        </p:grpSpPr>
        <p:sp>
          <p:nvSpPr>
            <p:cNvPr name="Freeform 18" id="18"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2"/>
              <a:stretch>
                <a:fillRect l="0" t="0" r="0" b="0"/>
              </a:stretch>
            </a:blipFill>
          </p:spPr>
        </p:sp>
      </p:grpSp>
      <p:grpSp>
        <p:nvGrpSpPr>
          <p:cNvPr name="Group 19" id="19"/>
          <p:cNvGrpSpPr/>
          <p:nvPr/>
        </p:nvGrpSpPr>
        <p:grpSpPr>
          <a:xfrm rot="0">
            <a:off x="475610" y="1769948"/>
            <a:ext cx="4210024" cy="1525422"/>
            <a:chOff x="0" y="0"/>
            <a:chExt cx="812800" cy="294503"/>
          </a:xfrm>
        </p:grpSpPr>
        <p:sp>
          <p:nvSpPr>
            <p:cNvPr name="Freeform 20" id="20"/>
            <p:cNvSpPr/>
            <p:nvPr/>
          </p:nvSpPr>
          <p:spPr>
            <a:xfrm flipH="false" flipV="false" rot="0">
              <a:off x="0" y="0"/>
              <a:ext cx="812800" cy="294503"/>
            </a:xfrm>
            <a:custGeom>
              <a:avLst/>
              <a:gdLst/>
              <a:ahLst/>
              <a:cxnLst/>
              <a:rect r="r" b="b" t="t" l="l"/>
              <a:pathLst>
                <a:path h="294503" w="812800">
                  <a:moveTo>
                    <a:pt x="42295" y="0"/>
                  </a:moveTo>
                  <a:lnTo>
                    <a:pt x="770505" y="0"/>
                  </a:lnTo>
                  <a:cubicBezTo>
                    <a:pt x="781722" y="0"/>
                    <a:pt x="792480" y="4456"/>
                    <a:pt x="800412" y="12388"/>
                  </a:cubicBezTo>
                  <a:cubicBezTo>
                    <a:pt x="808344" y="20320"/>
                    <a:pt x="812800" y="31078"/>
                    <a:pt x="812800" y="42295"/>
                  </a:cubicBezTo>
                  <a:lnTo>
                    <a:pt x="812800" y="252207"/>
                  </a:lnTo>
                  <a:cubicBezTo>
                    <a:pt x="812800" y="263425"/>
                    <a:pt x="808344" y="274183"/>
                    <a:pt x="800412" y="282115"/>
                  </a:cubicBezTo>
                  <a:cubicBezTo>
                    <a:pt x="792480" y="290046"/>
                    <a:pt x="781722" y="294503"/>
                    <a:pt x="770505" y="294503"/>
                  </a:cubicBezTo>
                  <a:lnTo>
                    <a:pt x="42295" y="294503"/>
                  </a:lnTo>
                  <a:cubicBezTo>
                    <a:pt x="31078" y="294503"/>
                    <a:pt x="20320" y="290046"/>
                    <a:pt x="12388" y="282115"/>
                  </a:cubicBezTo>
                  <a:cubicBezTo>
                    <a:pt x="4456" y="274183"/>
                    <a:pt x="0" y="263425"/>
                    <a:pt x="0" y="252207"/>
                  </a:cubicBezTo>
                  <a:lnTo>
                    <a:pt x="0" y="42295"/>
                  </a:lnTo>
                  <a:cubicBezTo>
                    <a:pt x="0" y="31078"/>
                    <a:pt x="4456" y="20320"/>
                    <a:pt x="12388" y="12388"/>
                  </a:cubicBezTo>
                  <a:cubicBezTo>
                    <a:pt x="20320" y="4456"/>
                    <a:pt x="31078" y="0"/>
                    <a:pt x="42295" y="0"/>
                  </a:cubicBezTo>
                  <a:close/>
                </a:path>
              </a:pathLst>
            </a:custGeom>
            <a:blipFill>
              <a:blip r:embed="rId3"/>
              <a:stretch>
                <a:fillRect l="0" t="-27622" r="0" b="-27622"/>
              </a:stretch>
            </a:blipFill>
          </p:spPr>
        </p:sp>
      </p:grpSp>
      <p:grpSp>
        <p:nvGrpSpPr>
          <p:cNvPr name="Group 21" id="21"/>
          <p:cNvGrpSpPr/>
          <p:nvPr/>
        </p:nvGrpSpPr>
        <p:grpSpPr>
          <a:xfrm rot="0">
            <a:off x="5288784" y="1769948"/>
            <a:ext cx="4341631" cy="1525422"/>
            <a:chOff x="0" y="0"/>
            <a:chExt cx="1205984" cy="423720"/>
          </a:xfrm>
        </p:grpSpPr>
        <p:sp>
          <p:nvSpPr>
            <p:cNvPr name="Freeform 22" id="22"/>
            <p:cNvSpPr/>
            <p:nvPr/>
          </p:nvSpPr>
          <p:spPr>
            <a:xfrm flipH="false" flipV="false" rot="0">
              <a:off x="0" y="0"/>
              <a:ext cx="1205984" cy="423720"/>
            </a:xfrm>
            <a:custGeom>
              <a:avLst/>
              <a:gdLst/>
              <a:ahLst/>
              <a:cxnLst/>
              <a:rect r="r" b="b" t="t" l="l"/>
              <a:pathLst>
                <a:path h="423720" w="1205984">
                  <a:moveTo>
                    <a:pt x="41013" y="0"/>
                  </a:moveTo>
                  <a:lnTo>
                    <a:pt x="1164971" y="0"/>
                  </a:lnTo>
                  <a:cubicBezTo>
                    <a:pt x="1175848" y="0"/>
                    <a:pt x="1186280" y="4321"/>
                    <a:pt x="1193971" y="12012"/>
                  </a:cubicBezTo>
                  <a:cubicBezTo>
                    <a:pt x="1201663" y="19704"/>
                    <a:pt x="1205984" y="30136"/>
                    <a:pt x="1205984" y="41013"/>
                  </a:cubicBezTo>
                  <a:lnTo>
                    <a:pt x="1205984" y="382706"/>
                  </a:lnTo>
                  <a:cubicBezTo>
                    <a:pt x="1205984" y="405357"/>
                    <a:pt x="1187622" y="423720"/>
                    <a:pt x="1164971" y="423720"/>
                  </a:cubicBezTo>
                  <a:lnTo>
                    <a:pt x="41013" y="423720"/>
                  </a:lnTo>
                  <a:cubicBezTo>
                    <a:pt x="18362" y="423720"/>
                    <a:pt x="0" y="405357"/>
                    <a:pt x="0" y="382706"/>
                  </a:cubicBezTo>
                  <a:lnTo>
                    <a:pt x="0" y="41013"/>
                  </a:lnTo>
                  <a:cubicBezTo>
                    <a:pt x="0" y="18362"/>
                    <a:pt x="18362" y="0"/>
                    <a:pt x="41013" y="0"/>
                  </a:cubicBezTo>
                  <a:close/>
                </a:path>
              </a:pathLst>
            </a:custGeom>
            <a:blipFill>
              <a:blip r:embed="rId4"/>
              <a:stretch>
                <a:fillRect l="0" t="-44959" r="0" b="-44959"/>
              </a:stretch>
            </a:blipFill>
          </p:spPr>
        </p:sp>
      </p:grpSp>
      <p:sp>
        <p:nvSpPr>
          <p:cNvPr name="Freeform 23" id="23"/>
          <p:cNvSpPr/>
          <p:nvPr/>
        </p:nvSpPr>
        <p:spPr>
          <a:xfrm flipH="false" flipV="false" rot="0">
            <a:off x="11263898" y="2648487"/>
            <a:ext cx="4615402" cy="4615402"/>
          </a:xfrm>
          <a:custGeom>
            <a:avLst/>
            <a:gdLst/>
            <a:ahLst/>
            <a:cxnLst/>
            <a:rect r="r" b="b" t="t" l="l"/>
            <a:pathLst>
              <a:path h="4615402" w="4615402">
                <a:moveTo>
                  <a:pt x="0" y="0"/>
                </a:moveTo>
                <a:lnTo>
                  <a:pt x="4615403" y="0"/>
                </a:lnTo>
                <a:lnTo>
                  <a:pt x="4615403" y="4615403"/>
                </a:lnTo>
                <a:lnTo>
                  <a:pt x="0" y="4615403"/>
                </a:lnTo>
                <a:lnTo>
                  <a:pt x="0" y="0"/>
                </a:lnTo>
                <a:close/>
              </a:path>
            </a:pathLst>
          </a:custGeom>
          <a:blipFill>
            <a:blip r:embed="rId5"/>
            <a:stretch>
              <a:fillRect l="0" t="0" r="0" b="0"/>
            </a:stretch>
          </a:blipFill>
        </p:spPr>
      </p:sp>
      <p:sp>
        <p:nvSpPr>
          <p:cNvPr name="Freeform 24" id="24"/>
          <p:cNvSpPr/>
          <p:nvPr/>
        </p:nvSpPr>
        <p:spPr>
          <a:xfrm flipH="false" flipV="false" rot="0">
            <a:off x="9716140" y="1659252"/>
            <a:ext cx="8155313" cy="7343119"/>
          </a:xfrm>
          <a:custGeom>
            <a:avLst/>
            <a:gdLst/>
            <a:ahLst/>
            <a:cxnLst/>
            <a:rect r="r" b="b" t="t" l="l"/>
            <a:pathLst>
              <a:path h="7343119" w="8155313">
                <a:moveTo>
                  <a:pt x="0" y="0"/>
                </a:moveTo>
                <a:lnTo>
                  <a:pt x="8155312" y="0"/>
                </a:lnTo>
                <a:lnTo>
                  <a:pt x="8155312" y="7343119"/>
                </a:lnTo>
                <a:lnTo>
                  <a:pt x="0" y="7343119"/>
                </a:lnTo>
                <a:lnTo>
                  <a:pt x="0" y="0"/>
                </a:lnTo>
                <a:close/>
              </a:path>
            </a:pathLst>
          </a:custGeom>
          <a:blipFill>
            <a:blip r:embed="rId6"/>
            <a:stretch>
              <a:fillRect l="0" t="0" r="0" b="0"/>
            </a:stretch>
          </a:blipFill>
        </p:spPr>
      </p:sp>
      <p:sp>
        <p:nvSpPr>
          <p:cNvPr name="AutoShape 25" id="25"/>
          <p:cNvSpPr/>
          <p:nvPr/>
        </p:nvSpPr>
        <p:spPr>
          <a:xfrm>
            <a:off x="9944740" y="1190795"/>
            <a:ext cx="0" cy="8229895"/>
          </a:xfrm>
          <a:prstGeom prst="line">
            <a:avLst/>
          </a:prstGeom>
          <a:ln cap="flat" w="57150">
            <a:solidFill>
              <a:srgbClr val="000000"/>
            </a:solidFill>
            <a:prstDash val="sysDash"/>
            <a:headEnd type="none" len="sm" w="sm"/>
            <a:tailEnd type="none" len="sm" w="sm"/>
          </a:ln>
        </p:spPr>
      </p:sp>
      <p:sp>
        <p:nvSpPr>
          <p:cNvPr name="TextBox 26" id="26"/>
          <p:cNvSpPr txBox="true"/>
          <p:nvPr/>
        </p:nvSpPr>
        <p:spPr>
          <a:xfrm rot="0">
            <a:off x="9139238" y="4899038"/>
            <a:ext cx="9525" cy="431773"/>
          </a:xfrm>
          <a:prstGeom prst="rect">
            <a:avLst/>
          </a:prstGeom>
        </p:spPr>
        <p:txBody>
          <a:bodyPr anchor="t" rtlCol="false" tIns="0" lIns="0" bIns="0" rIns="0">
            <a:spAutoFit/>
          </a:bodyPr>
          <a:lstStyle/>
          <a:p>
            <a:pPr algn="ctr">
              <a:lnSpc>
                <a:spcPts val="3501"/>
              </a:lnSpc>
              <a:spcBef>
                <a:spcPct val="0"/>
              </a:spcBef>
            </a:pPr>
          </a:p>
        </p:txBody>
      </p:sp>
      <p:sp>
        <p:nvSpPr>
          <p:cNvPr name="TextBox 27" id="27"/>
          <p:cNvSpPr txBox="true"/>
          <p:nvPr/>
        </p:nvSpPr>
        <p:spPr>
          <a:xfrm rot="0">
            <a:off x="1342446" y="1811311"/>
            <a:ext cx="2476351" cy="1287119"/>
          </a:xfrm>
          <a:prstGeom prst="rect">
            <a:avLst/>
          </a:prstGeom>
        </p:spPr>
        <p:txBody>
          <a:bodyPr anchor="t" rtlCol="false" tIns="0" lIns="0" bIns="0" rIns="0">
            <a:spAutoFit/>
          </a:bodyPr>
          <a:lstStyle/>
          <a:p>
            <a:pPr algn="ctr">
              <a:lnSpc>
                <a:spcPts val="5181"/>
              </a:lnSpc>
              <a:spcBef>
                <a:spcPct val="0"/>
              </a:spcBef>
            </a:pPr>
            <a:r>
              <a:rPr lang="en-US" b="true" sz="3701">
                <a:solidFill>
                  <a:srgbClr val="FFFFFF"/>
                </a:solidFill>
                <a:latin typeface="Canva Sans Bold"/>
                <a:ea typeface="Canva Sans Bold"/>
                <a:cs typeface="Canva Sans Bold"/>
                <a:sym typeface="Canva Sans Bold"/>
              </a:rPr>
              <a:t>Tec</a:t>
            </a:r>
            <a:r>
              <a:rPr lang="en-US" b="true" sz="3701">
                <a:solidFill>
                  <a:srgbClr val="FFFFFF"/>
                </a:solidFill>
                <a:latin typeface="Canva Sans Bold"/>
                <a:ea typeface="Canva Sans Bold"/>
                <a:cs typeface="Canva Sans Bold"/>
                <a:sym typeface="Canva Sans Bold"/>
              </a:rPr>
              <a:t>hnical</a:t>
            </a:r>
          </a:p>
          <a:p>
            <a:pPr algn="ctr">
              <a:lnSpc>
                <a:spcPts val="5181"/>
              </a:lnSpc>
              <a:spcBef>
                <a:spcPct val="0"/>
              </a:spcBef>
            </a:pPr>
            <a:r>
              <a:rPr lang="en-US" b="true" sz="3701">
                <a:solidFill>
                  <a:srgbClr val="FFFFFF"/>
                </a:solidFill>
                <a:latin typeface="Canva Sans Bold"/>
                <a:ea typeface="Canva Sans Bold"/>
                <a:cs typeface="Canva Sans Bold"/>
                <a:sym typeface="Canva Sans Bold"/>
              </a:rPr>
              <a:t> Feasibility</a:t>
            </a:r>
          </a:p>
        </p:txBody>
      </p:sp>
      <p:sp>
        <p:nvSpPr>
          <p:cNvPr name="TextBox 28" id="28"/>
          <p:cNvSpPr txBox="true"/>
          <p:nvPr/>
        </p:nvSpPr>
        <p:spPr>
          <a:xfrm rot="0">
            <a:off x="5288784" y="1900212"/>
            <a:ext cx="4341631" cy="1198219"/>
          </a:xfrm>
          <a:prstGeom prst="rect">
            <a:avLst/>
          </a:prstGeom>
        </p:spPr>
        <p:txBody>
          <a:bodyPr anchor="t" rtlCol="false" tIns="0" lIns="0" bIns="0" rIns="0">
            <a:spAutoFit/>
          </a:bodyPr>
          <a:lstStyle/>
          <a:p>
            <a:pPr algn="ctr">
              <a:lnSpc>
                <a:spcPts val="4621"/>
              </a:lnSpc>
            </a:pPr>
            <a:r>
              <a:rPr lang="en-US" sz="3301" b="true">
                <a:solidFill>
                  <a:srgbClr val="000000"/>
                </a:solidFill>
                <a:latin typeface="Canva Sans Bold"/>
                <a:ea typeface="Canva Sans Bold"/>
                <a:cs typeface="Canva Sans Bold"/>
                <a:sym typeface="Canva Sans Bold"/>
              </a:rPr>
              <a:t>Operational</a:t>
            </a:r>
          </a:p>
          <a:p>
            <a:pPr algn="ctr">
              <a:lnSpc>
                <a:spcPts val="5041"/>
              </a:lnSpc>
              <a:spcBef>
                <a:spcPct val="0"/>
              </a:spcBef>
            </a:pPr>
            <a:r>
              <a:rPr lang="en-US" b="true" sz="3601">
                <a:solidFill>
                  <a:srgbClr val="000000"/>
                </a:solidFill>
                <a:latin typeface="Canva Sans Bold"/>
                <a:ea typeface="Canva Sans Bold"/>
                <a:cs typeface="Canva Sans Bold"/>
                <a:sym typeface="Canva Sans Bold"/>
              </a:rPr>
              <a:t> Feasibility</a:t>
            </a:r>
          </a:p>
        </p:txBody>
      </p:sp>
      <p:sp>
        <p:nvSpPr>
          <p:cNvPr name="TextBox 29" id="29"/>
          <p:cNvSpPr txBox="true"/>
          <p:nvPr/>
        </p:nvSpPr>
        <p:spPr>
          <a:xfrm rot="0">
            <a:off x="282588" y="3504919"/>
            <a:ext cx="4596066" cy="5251423"/>
          </a:xfrm>
          <a:prstGeom prst="rect">
            <a:avLst/>
          </a:prstGeom>
        </p:spPr>
        <p:txBody>
          <a:bodyPr anchor="t" rtlCol="false" tIns="0" lIns="0" bIns="0" rIns="0">
            <a:spAutoFit/>
          </a:bodyPr>
          <a:lstStyle/>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Cl</a:t>
            </a:r>
            <a:r>
              <a:rPr lang="en-US" sz="2501">
                <a:solidFill>
                  <a:srgbClr val="000000"/>
                </a:solidFill>
                <a:latin typeface="Canva Sans"/>
                <a:ea typeface="Canva Sans"/>
                <a:cs typeface="Canva Sans"/>
                <a:sym typeface="Canva Sans"/>
              </a:rPr>
              <a:t>oud-based platform ensures scalability &amp; reliability</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AI/ML models for personalization &amp; recommendation systems</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API integrations with hotels, travel agencies, and payment gateways</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Mobile &amp; web apps for seamless user experience</a:t>
            </a:r>
          </a:p>
          <a:p>
            <a:pPr algn="ctr">
              <a:lnSpc>
                <a:spcPts val="3501"/>
              </a:lnSpc>
              <a:spcBef>
                <a:spcPct val="0"/>
              </a:spcBef>
            </a:pPr>
          </a:p>
        </p:txBody>
      </p:sp>
      <p:sp>
        <p:nvSpPr>
          <p:cNvPr name="TextBox 30" id="30"/>
          <p:cNvSpPr txBox="true"/>
          <p:nvPr/>
        </p:nvSpPr>
        <p:spPr>
          <a:xfrm rot="0">
            <a:off x="4967586" y="3504919"/>
            <a:ext cx="4662829" cy="5689573"/>
          </a:xfrm>
          <a:prstGeom prst="rect">
            <a:avLst/>
          </a:prstGeom>
        </p:spPr>
        <p:txBody>
          <a:bodyPr anchor="t" rtlCol="false" tIns="0" lIns="0" bIns="0" rIns="0">
            <a:spAutoFit/>
          </a:bodyPr>
          <a:lstStyle/>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Easy adoption by h</a:t>
            </a:r>
            <a:r>
              <a:rPr lang="en-US" sz="2501">
                <a:solidFill>
                  <a:srgbClr val="000000"/>
                </a:solidFill>
                <a:latin typeface="Canva Sans"/>
                <a:ea typeface="Canva Sans"/>
                <a:cs typeface="Canva Sans"/>
                <a:sym typeface="Canva Sans"/>
              </a:rPr>
              <a:t>otels, agencies, and local businesses</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User-friendly design lowers learning curve for stakeholders</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Revenue through subscription, commission, or partnership models</a:t>
            </a:r>
          </a:p>
          <a:p>
            <a:pPr algn="ctr" marL="539979" indent="-269990" lvl="1">
              <a:lnSpc>
                <a:spcPts val="3501"/>
              </a:lnSpc>
              <a:spcBef>
                <a:spcPct val="0"/>
              </a:spcBef>
              <a:buFont typeface="Arial"/>
              <a:buChar char="•"/>
            </a:pPr>
            <a:r>
              <a:rPr lang="en-US" sz="2501">
                <a:solidFill>
                  <a:srgbClr val="000000"/>
                </a:solidFill>
                <a:latin typeface="Canva Sans"/>
                <a:ea typeface="Canva Sans"/>
                <a:cs typeface="Canva Sans"/>
                <a:sym typeface="Canva Sans"/>
              </a:rPr>
              <a:t>⚙️ Supports government initiatives like Digital India &amp; Smart Tourism</a:t>
            </a:r>
          </a:p>
          <a:p>
            <a:pPr algn="ctr">
              <a:lnSpc>
                <a:spcPts val="3501"/>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532143"/>
            <a:ext cx="18287998" cy="754857"/>
            <a:chOff x="0" y="0"/>
            <a:chExt cx="24383998" cy="1006476"/>
          </a:xfrm>
        </p:grpSpPr>
        <p:sp>
          <p:nvSpPr>
            <p:cNvPr name="Freeform 3" id="3"/>
            <p:cNvSpPr/>
            <p:nvPr/>
          </p:nvSpPr>
          <p:spPr>
            <a:xfrm flipH="false" flipV="false" rot="0">
              <a:off x="0" y="0"/>
              <a:ext cx="24384000" cy="1006475"/>
            </a:xfrm>
            <a:custGeom>
              <a:avLst/>
              <a:gdLst/>
              <a:ahLst/>
              <a:cxnLst/>
              <a:rect r="r" b="b" t="t" l="l"/>
              <a:pathLst>
                <a:path h="1006475" w="24384000">
                  <a:moveTo>
                    <a:pt x="0" y="0"/>
                  </a:moveTo>
                  <a:lnTo>
                    <a:pt x="24384000" y="0"/>
                  </a:lnTo>
                  <a:lnTo>
                    <a:pt x="24384000" y="1006475"/>
                  </a:lnTo>
                  <a:lnTo>
                    <a:pt x="0" y="1006475"/>
                  </a:lnTo>
                  <a:close/>
                </a:path>
              </a:pathLst>
            </a:custGeom>
            <a:solidFill>
              <a:srgbClr val="0070C0"/>
            </a:solidFill>
          </p:spPr>
        </p:sp>
      </p:grpSp>
      <p:grpSp>
        <p:nvGrpSpPr>
          <p:cNvPr name="Group 4" id="4"/>
          <p:cNvGrpSpPr/>
          <p:nvPr/>
        </p:nvGrpSpPr>
        <p:grpSpPr>
          <a:xfrm rot="0">
            <a:off x="914400" y="-71438"/>
            <a:ext cx="16459200" cy="1714500"/>
            <a:chOff x="0" y="0"/>
            <a:chExt cx="21945600" cy="2286000"/>
          </a:xfrm>
        </p:grpSpPr>
        <p:sp>
          <p:nvSpPr>
            <p:cNvPr name="Freeform 5" id="5"/>
            <p:cNvSpPr/>
            <p:nvPr/>
          </p:nvSpPr>
          <p:spPr>
            <a:xfrm flipH="false" flipV="false" rot="0">
              <a:off x="0" y="0"/>
              <a:ext cx="21945600" cy="2286000"/>
            </a:xfrm>
            <a:custGeom>
              <a:avLst/>
              <a:gdLst/>
              <a:ahLst/>
              <a:cxnLst/>
              <a:rect r="r" b="b" t="t" l="l"/>
              <a:pathLst>
                <a:path h="2286000" w="21945600">
                  <a:moveTo>
                    <a:pt x="0" y="0"/>
                  </a:moveTo>
                  <a:lnTo>
                    <a:pt x="21945600" y="0"/>
                  </a:lnTo>
                  <a:lnTo>
                    <a:pt x="21945600" y="2286000"/>
                  </a:lnTo>
                  <a:lnTo>
                    <a:pt x="0" y="2286000"/>
                  </a:lnTo>
                  <a:close/>
                </a:path>
              </a:pathLst>
            </a:custGeom>
            <a:solidFill>
              <a:srgbClr val="000000">
                <a:alpha val="0"/>
              </a:srgbClr>
            </a:solidFill>
          </p:spPr>
        </p:sp>
        <p:sp>
          <p:nvSpPr>
            <p:cNvPr name="TextBox 6" id="6"/>
            <p:cNvSpPr txBox="true"/>
            <p:nvPr/>
          </p:nvSpPr>
          <p:spPr>
            <a:xfrm>
              <a:off x="0" y="-104775"/>
              <a:ext cx="21945600" cy="2390775"/>
            </a:xfrm>
            <a:prstGeom prst="rect">
              <a:avLst/>
            </a:prstGeom>
          </p:spPr>
          <p:txBody>
            <a:bodyPr anchor="ctr" rtlCol="false" tIns="0" lIns="0" bIns="0" rIns="0"/>
            <a:lstStyle/>
            <a:p>
              <a:pPr algn="ctr">
                <a:lnSpc>
                  <a:spcPts val="6480"/>
                </a:lnSpc>
              </a:pPr>
              <a:r>
                <a:rPr lang="en-US" sz="5400" b="true">
                  <a:solidFill>
                    <a:srgbClr val="000000"/>
                  </a:solidFill>
                  <a:latin typeface="Times New Roman Bold"/>
                  <a:ea typeface="Times New Roman Bold"/>
                  <a:cs typeface="Times New Roman Bold"/>
                  <a:sym typeface="Times New Roman Bold"/>
                </a:rPr>
                <a:t>IMPACT AND BENEFITS</a:t>
              </a:r>
            </a:p>
          </p:txBody>
        </p:sp>
      </p:grpSp>
      <p:grpSp>
        <p:nvGrpSpPr>
          <p:cNvPr name="Group 7" id="7"/>
          <p:cNvGrpSpPr/>
          <p:nvPr/>
        </p:nvGrpSpPr>
        <p:grpSpPr>
          <a:xfrm rot="0">
            <a:off x="13106400" y="9534530"/>
            <a:ext cx="4267200" cy="547688"/>
            <a:chOff x="0" y="0"/>
            <a:chExt cx="5689600" cy="730250"/>
          </a:xfrm>
        </p:grpSpPr>
        <p:sp>
          <p:nvSpPr>
            <p:cNvPr name="Freeform 8" id="8"/>
            <p:cNvSpPr/>
            <p:nvPr/>
          </p:nvSpPr>
          <p:spPr>
            <a:xfrm flipH="false" flipV="false" rot="0">
              <a:off x="0" y="0"/>
              <a:ext cx="5689600" cy="730250"/>
            </a:xfrm>
            <a:custGeom>
              <a:avLst/>
              <a:gdLst/>
              <a:ahLst/>
              <a:cxnLst/>
              <a:rect r="r" b="b" t="t" l="l"/>
              <a:pathLst>
                <a:path h="730250" w="5689600">
                  <a:moveTo>
                    <a:pt x="0" y="0"/>
                  </a:moveTo>
                  <a:lnTo>
                    <a:pt x="5689600" y="0"/>
                  </a:lnTo>
                  <a:lnTo>
                    <a:pt x="5689600" y="730250"/>
                  </a:lnTo>
                  <a:lnTo>
                    <a:pt x="0" y="730250"/>
                  </a:lnTo>
                  <a:close/>
                </a:path>
              </a:pathLst>
            </a:custGeom>
            <a:solidFill>
              <a:srgbClr val="000000">
                <a:alpha val="0"/>
              </a:srgbClr>
            </a:solidFill>
          </p:spPr>
        </p:sp>
        <p:sp>
          <p:nvSpPr>
            <p:cNvPr name="TextBox 9" id="9"/>
            <p:cNvSpPr txBox="true"/>
            <p:nvPr/>
          </p:nvSpPr>
          <p:spPr>
            <a:xfrm>
              <a:off x="0" y="-19050"/>
              <a:ext cx="5689600" cy="749300"/>
            </a:xfrm>
            <a:prstGeom prst="rect">
              <a:avLst/>
            </a:prstGeom>
          </p:spPr>
          <p:txBody>
            <a:bodyPr anchor="ctr" rtlCol="false" tIns="0" lIns="0" bIns="0" rIns="0"/>
            <a:lstStyle/>
            <a:p>
              <a:pPr algn="r">
                <a:lnSpc>
                  <a:spcPts val="2160"/>
                </a:lnSpc>
              </a:pPr>
              <a:r>
                <a:rPr lang="en-US" b="true" sz="1800">
                  <a:solidFill>
                    <a:srgbClr val="FFFFFF"/>
                  </a:solidFill>
                  <a:latin typeface="Arimo Bold"/>
                  <a:ea typeface="Arimo Bold"/>
                  <a:cs typeface="Arimo Bold"/>
                  <a:sym typeface="Arimo Bold"/>
                </a:rPr>
                <a:t>5</a:t>
              </a:r>
            </a:p>
          </p:txBody>
        </p:sp>
      </p:grpSp>
      <p:grpSp>
        <p:nvGrpSpPr>
          <p:cNvPr name="Group 10" id="10"/>
          <p:cNvGrpSpPr/>
          <p:nvPr/>
        </p:nvGrpSpPr>
        <p:grpSpPr>
          <a:xfrm rot="0">
            <a:off x="6972300" y="9534530"/>
            <a:ext cx="4806000" cy="547688"/>
            <a:chOff x="0" y="0"/>
            <a:chExt cx="6408000" cy="730250"/>
          </a:xfrm>
        </p:grpSpPr>
        <p:sp>
          <p:nvSpPr>
            <p:cNvPr name="Freeform 11" id="11"/>
            <p:cNvSpPr/>
            <p:nvPr/>
          </p:nvSpPr>
          <p:spPr>
            <a:xfrm flipH="false" flipV="false" rot="0">
              <a:off x="0" y="0"/>
              <a:ext cx="6408000" cy="730250"/>
            </a:xfrm>
            <a:custGeom>
              <a:avLst/>
              <a:gdLst/>
              <a:ahLst/>
              <a:cxnLst/>
              <a:rect r="r" b="b" t="t" l="l"/>
              <a:pathLst>
                <a:path h="730250" w="6408000">
                  <a:moveTo>
                    <a:pt x="0" y="0"/>
                  </a:moveTo>
                  <a:lnTo>
                    <a:pt x="6408000" y="0"/>
                  </a:lnTo>
                  <a:lnTo>
                    <a:pt x="6408000" y="730250"/>
                  </a:lnTo>
                  <a:lnTo>
                    <a:pt x="0" y="730250"/>
                  </a:lnTo>
                  <a:close/>
                </a:path>
              </a:pathLst>
            </a:custGeom>
            <a:solidFill>
              <a:srgbClr val="000000">
                <a:alpha val="0"/>
              </a:srgbClr>
            </a:solidFill>
          </p:spPr>
        </p:sp>
        <p:sp>
          <p:nvSpPr>
            <p:cNvPr name="TextBox 12" id="12"/>
            <p:cNvSpPr txBox="true"/>
            <p:nvPr/>
          </p:nvSpPr>
          <p:spPr>
            <a:xfrm>
              <a:off x="0" y="-19050"/>
              <a:ext cx="6408000" cy="749300"/>
            </a:xfrm>
            <a:prstGeom prst="rect">
              <a:avLst/>
            </a:prstGeom>
          </p:spPr>
          <p:txBody>
            <a:bodyPr anchor="ctr" rtlCol="false" tIns="0" lIns="0" bIns="0" rIns="0"/>
            <a:lstStyle/>
            <a:p>
              <a:pPr algn="ctr">
                <a:lnSpc>
                  <a:spcPts val="2160"/>
                </a:lnSpc>
              </a:pPr>
              <a:r>
                <a:rPr lang="en-US" sz="1800">
                  <a:solidFill>
                    <a:srgbClr val="FFFFFF"/>
                  </a:solidFill>
                  <a:latin typeface="Arimo"/>
                  <a:ea typeface="Arimo"/>
                  <a:cs typeface="Arimo"/>
                  <a:sym typeface="Arimo"/>
                </a:rPr>
                <a:t>@SIH Idea submission- Template</a:t>
              </a:r>
            </a:p>
          </p:txBody>
        </p:sp>
      </p:grpSp>
      <p:grpSp>
        <p:nvGrpSpPr>
          <p:cNvPr name="Group 13" id="13"/>
          <p:cNvGrpSpPr/>
          <p:nvPr/>
        </p:nvGrpSpPr>
        <p:grpSpPr>
          <a:xfrm rot="0">
            <a:off x="475610" y="359319"/>
            <a:ext cx="2646405" cy="1249101"/>
            <a:chOff x="0" y="0"/>
            <a:chExt cx="3528540" cy="1665468"/>
          </a:xfrm>
        </p:grpSpPr>
        <p:sp>
          <p:nvSpPr>
            <p:cNvPr name="Freeform 14" id="14" descr="Your startup LOGO"/>
            <p:cNvSpPr/>
            <p:nvPr/>
          </p:nvSpPr>
          <p:spPr>
            <a:xfrm flipH="false" flipV="false" rot="0">
              <a:off x="25400" y="25400"/>
              <a:ext cx="3477768" cy="1614678"/>
            </a:xfrm>
            <a:custGeom>
              <a:avLst/>
              <a:gdLst/>
              <a:ahLst/>
              <a:cxnLst/>
              <a:rect r="r" b="b" t="t" l="l"/>
              <a:pathLst>
                <a:path h="1614678" w="3477768">
                  <a:moveTo>
                    <a:pt x="0" y="807339"/>
                  </a:moveTo>
                  <a:cubicBezTo>
                    <a:pt x="0" y="361442"/>
                    <a:pt x="778510" y="0"/>
                    <a:pt x="1738884" y="0"/>
                  </a:cubicBezTo>
                  <a:cubicBezTo>
                    <a:pt x="2699258" y="0"/>
                    <a:pt x="3477768" y="361442"/>
                    <a:pt x="3477768" y="807339"/>
                  </a:cubicBezTo>
                  <a:cubicBezTo>
                    <a:pt x="3477768" y="1253236"/>
                    <a:pt x="2699258" y="1614678"/>
                    <a:pt x="1738884" y="1614678"/>
                  </a:cubicBezTo>
                  <a:cubicBezTo>
                    <a:pt x="778510" y="1614678"/>
                    <a:pt x="0" y="1253236"/>
                    <a:pt x="0" y="807339"/>
                  </a:cubicBezTo>
                  <a:close/>
                </a:path>
              </a:pathLst>
            </a:custGeom>
            <a:solidFill>
              <a:srgbClr val="FFFFFF"/>
            </a:solidFill>
          </p:spPr>
        </p:sp>
        <p:sp>
          <p:nvSpPr>
            <p:cNvPr name="Freeform 15" id="15" descr="Your startup LOGO"/>
            <p:cNvSpPr/>
            <p:nvPr/>
          </p:nvSpPr>
          <p:spPr>
            <a:xfrm flipH="false" flipV="false" rot="0">
              <a:off x="0" y="0"/>
              <a:ext cx="3528568" cy="1665478"/>
            </a:xfrm>
            <a:custGeom>
              <a:avLst/>
              <a:gdLst/>
              <a:ahLst/>
              <a:cxnLst/>
              <a:rect r="r" b="b" t="t" l="l"/>
              <a:pathLst>
                <a:path h="1665478" w="3528568">
                  <a:moveTo>
                    <a:pt x="0" y="832739"/>
                  </a:moveTo>
                  <a:cubicBezTo>
                    <a:pt x="0" y="359283"/>
                    <a:pt x="809244" y="0"/>
                    <a:pt x="1764284" y="0"/>
                  </a:cubicBezTo>
                  <a:cubicBezTo>
                    <a:pt x="2719324" y="0"/>
                    <a:pt x="3528568" y="359283"/>
                    <a:pt x="3528568" y="832739"/>
                  </a:cubicBezTo>
                  <a:lnTo>
                    <a:pt x="3503168" y="832739"/>
                  </a:lnTo>
                  <a:lnTo>
                    <a:pt x="3528568" y="832739"/>
                  </a:lnTo>
                  <a:cubicBezTo>
                    <a:pt x="3528568" y="1306195"/>
                    <a:pt x="2719324" y="1665478"/>
                    <a:pt x="1764284" y="1665478"/>
                  </a:cubicBezTo>
                  <a:lnTo>
                    <a:pt x="1764284" y="1640078"/>
                  </a:lnTo>
                  <a:lnTo>
                    <a:pt x="1764284" y="1665478"/>
                  </a:lnTo>
                  <a:cubicBezTo>
                    <a:pt x="809244" y="1665478"/>
                    <a:pt x="0" y="1306195"/>
                    <a:pt x="0" y="832739"/>
                  </a:cubicBezTo>
                  <a:lnTo>
                    <a:pt x="25400" y="832739"/>
                  </a:lnTo>
                  <a:lnTo>
                    <a:pt x="50800" y="832739"/>
                  </a:lnTo>
                  <a:lnTo>
                    <a:pt x="25400" y="832739"/>
                  </a:lnTo>
                  <a:lnTo>
                    <a:pt x="0" y="832739"/>
                  </a:lnTo>
                  <a:moveTo>
                    <a:pt x="50800" y="832739"/>
                  </a:moveTo>
                  <a:cubicBezTo>
                    <a:pt x="50800" y="846709"/>
                    <a:pt x="39370" y="858139"/>
                    <a:pt x="25400" y="858139"/>
                  </a:cubicBezTo>
                  <a:cubicBezTo>
                    <a:pt x="11430" y="858139"/>
                    <a:pt x="0" y="846709"/>
                    <a:pt x="0" y="832739"/>
                  </a:cubicBezTo>
                  <a:cubicBezTo>
                    <a:pt x="0" y="818769"/>
                    <a:pt x="11430" y="807339"/>
                    <a:pt x="25400" y="807339"/>
                  </a:cubicBezTo>
                  <a:cubicBezTo>
                    <a:pt x="39370" y="807339"/>
                    <a:pt x="50800" y="818769"/>
                    <a:pt x="50800" y="832739"/>
                  </a:cubicBezTo>
                  <a:cubicBezTo>
                    <a:pt x="50800" y="1251077"/>
                    <a:pt x="798576" y="1614678"/>
                    <a:pt x="1764284" y="1614678"/>
                  </a:cubicBezTo>
                  <a:cubicBezTo>
                    <a:pt x="2729992" y="1614678"/>
                    <a:pt x="3477768" y="1251077"/>
                    <a:pt x="3477768" y="832739"/>
                  </a:cubicBezTo>
                  <a:cubicBezTo>
                    <a:pt x="3477768" y="414401"/>
                    <a:pt x="2729992" y="50800"/>
                    <a:pt x="1764284" y="50800"/>
                  </a:cubicBezTo>
                  <a:lnTo>
                    <a:pt x="1764284" y="25400"/>
                  </a:lnTo>
                  <a:lnTo>
                    <a:pt x="1764284" y="50800"/>
                  </a:lnTo>
                  <a:cubicBezTo>
                    <a:pt x="798576" y="50800"/>
                    <a:pt x="50800" y="414401"/>
                    <a:pt x="50800" y="832739"/>
                  </a:cubicBezTo>
                  <a:close/>
                </a:path>
              </a:pathLst>
            </a:custGeom>
            <a:solidFill>
              <a:srgbClr val="8064A2"/>
            </a:solidFill>
          </p:spPr>
        </p:sp>
        <p:sp>
          <p:nvSpPr>
            <p:cNvPr name="TextBox 16" id="16"/>
            <p:cNvSpPr txBox="true"/>
            <p:nvPr/>
          </p:nvSpPr>
          <p:spPr>
            <a:xfrm>
              <a:off x="0" y="-57150"/>
              <a:ext cx="3528540" cy="1722618"/>
            </a:xfrm>
            <a:prstGeom prst="rect">
              <a:avLst/>
            </a:prstGeom>
          </p:spPr>
          <p:txBody>
            <a:bodyPr anchor="ctr" rtlCol="false" tIns="50800" lIns="50800" bIns="50800" rIns="50800"/>
            <a:lstStyle/>
            <a:p>
              <a:pPr algn="ctr">
                <a:lnSpc>
                  <a:spcPts val="3240"/>
                </a:lnSpc>
              </a:pPr>
              <a:r>
                <a:rPr lang="en-US" sz="2700">
                  <a:solidFill>
                    <a:srgbClr val="000000"/>
                  </a:solidFill>
                  <a:latin typeface="Calibri (MS)"/>
                  <a:ea typeface="Calibri (MS)"/>
                  <a:cs typeface="Calibri (MS)"/>
                  <a:sym typeface="Calibri (MS)"/>
                </a:rPr>
                <a:t>TourMate</a:t>
              </a:r>
            </a:p>
          </p:txBody>
        </p:sp>
      </p:grpSp>
      <p:grpSp>
        <p:nvGrpSpPr>
          <p:cNvPr name="Group 17" id="17"/>
          <p:cNvGrpSpPr/>
          <p:nvPr/>
        </p:nvGrpSpPr>
        <p:grpSpPr>
          <a:xfrm rot="0">
            <a:off x="14762049" y="85645"/>
            <a:ext cx="3313680" cy="1684302"/>
            <a:chOff x="0" y="0"/>
            <a:chExt cx="4418240" cy="2245736"/>
          </a:xfrm>
        </p:grpSpPr>
        <p:sp>
          <p:nvSpPr>
            <p:cNvPr name="Freeform 18" id="18"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2"/>
              <a:stretch>
                <a:fillRect l="0" t="0" r="0" b="0"/>
              </a:stretch>
            </a:blipFill>
          </p:spPr>
        </p:sp>
      </p:grpSp>
      <p:sp>
        <p:nvSpPr>
          <p:cNvPr name="Freeform 19" id="19"/>
          <p:cNvSpPr/>
          <p:nvPr/>
        </p:nvSpPr>
        <p:spPr>
          <a:xfrm flipH="false" flipV="false" rot="0">
            <a:off x="465282" y="5051760"/>
            <a:ext cx="10192057" cy="4206540"/>
          </a:xfrm>
          <a:custGeom>
            <a:avLst/>
            <a:gdLst/>
            <a:ahLst/>
            <a:cxnLst/>
            <a:rect r="r" b="b" t="t" l="l"/>
            <a:pathLst>
              <a:path h="4206540" w="10192057">
                <a:moveTo>
                  <a:pt x="0" y="0"/>
                </a:moveTo>
                <a:lnTo>
                  <a:pt x="10192057" y="0"/>
                </a:lnTo>
                <a:lnTo>
                  <a:pt x="10192057" y="4206540"/>
                </a:lnTo>
                <a:lnTo>
                  <a:pt x="0" y="42065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false" rot="0">
            <a:off x="465282" y="1769948"/>
            <a:ext cx="10324430" cy="2759439"/>
          </a:xfrm>
          <a:custGeom>
            <a:avLst/>
            <a:gdLst/>
            <a:ahLst/>
            <a:cxnLst/>
            <a:rect r="r" b="b" t="t" l="l"/>
            <a:pathLst>
              <a:path h="2759439" w="10324430">
                <a:moveTo>
                  <a:pt x="0" y="0"/>
                </a:moveTo>
                <a:lnTo>
                  <a:pt x="10324430" y="0"/>
                </a:lnTo>
                <a:lnTo>
                  <a:pt x="10324430" y="2759438"/>
                </a:lnTo>
                <a:lnTo>
                  <a:pt x="0" y="27594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8515810" y="1028700"/>
            <a:ext cx="9181179" cy="9722898"/>
          </a:xfrm>
          <a:custGeom>
            <a:avLst/>
            <a:gdLst/>
            <a:ahLst/>
            <a:cxnLst/>
            <a:rect r="r" b="b" t="t" l="l"/>
            <a:pathLst>
              <a:path h="9722898" w="9181179">
                <a:moveTo>
                  <a:pt x="0" y="0"/>
                </a:moveTo>
                <a:lnTo>
                  <a:pt x="9181180" y="0"/>
                </a:lnTo>
                <a:lnTo>
                  <a:pt x="9181180" y="9722898"/>
                </a:lnTo>
                <a:lnTo>
                  <a:pt x="0" y="9722898"/>
                </a:lnTo>
                <a:lnTo>
                  <a:pt x="0" y="0"/>
                </a:lnTo>
                <a:close/>
              </a:path>
            </a:pathLst>
          </a:custGeom>
          <a:blipFill>
            <a:blip r:embed="rId7"/>
            <a:stretch>
              <a:fillRect l="-11562" t="0" r="-5454" b="0"/>
            </a:stretch>
          </a:blipFill>
        </p:spPr>
      </p:sp>
      <p:sp>
        <p:nvSpPr>
          <p:cNvPr name="TextBox 22" id="22"/>
          <p:cNvSpPr txBox="true"/>
          <p:nvPr/>
        </p:nvSpPr>
        <p:spPr>
          <a:xfrm rot="0">
            <a:off x="3750072" y="4918410"/>
            <a:ext cx="3622477" cy="1177334"/>
          </a:xfrm>
          <a:prstGeom prst="rect">
            <a:avLst/>
          </a:prstGeom>
        </p:spPr>
        <p:txBody>
          <a:bodyPr anchor="t" rtlCol="false" tIns="0" lIns="0" bIns="0" rIns="0">
            <a:spAutoFit/>
          </a:bodyPr>
          <a:lstStyle/>
          <a:p>
            <a:pPr algn="ctr">
              <a:lnSpc>
                <a:spcPts val="9657"/>
              </a:lnSpc>
            </a:pPr>
            <a:r>
              <a:rPr lang="en-US" b="true" sz="6898">
                <a:solidFill>
                  <a:srgbClr val="287777"/>
                </a:solidFill>
                <a:latin typeface="Playpen Sans Bold"/>
                <a:ea typeface="Playpen Sans Bold"/>
                <a:cs typeface="Playpen Sans Bold"/>
                <a:sym typeface="Playpen Sans Bold"/>
              </a:rPr>
              <a:t>Benefits</a:t>
            </a:r>
          </a:p>
        </p:txBody>
      </p:sp>
      <p:sp>
        <p:nvSpPr>
          <p:cNvPr name="TextBox 23" id="23"/>
          <p:cNvSpPr txBox="true"/>
          <p:nvPr/>
        </p:nvSpPr>
        <p:spPr>
          <a:xfrm rot="0">
            <a:off x="689841" y="6206759"/>
            <a:ext cx="9742939" cy="3051541"/>
          </a:xfrm>
          <a:prstGeom prst="rect">
            <a:avLst/>
          </a:prstGeom>
        </p:spPr>
        <p:txBody>
          <a:bodyPr anchor="t" rtlCol="false" tIns="0" lIns="0" bIns="0" rIns="0">
            <a:spAutoFit/>
          </a:bodyPr>
          <a:lstStyle/>
          <a:p>
            <a:pPr algn="l" marL="536637" indent="-268319" lvl="1">
              <a:lnSpc>
                <a:spcPts val="3479"/>
              </a:lnSpc>
              <a:buFont typeface="Arial"/>
              <a:buChar char="•"/>
            </a:pPr>
            <a:r>
              <a:rPr lang="en-US" sz="2485">
                <a:solidFill>
                  <a:srgbClr val="000000"/>
                </a:solidFill>
                <a:latin typeface="Canva Sans"/>
                <a:ea typeface="Canva Sans"/>
                <a:cs typeface="Canva Sans"/>
                <a:sym typeface="Canva Sans"/>
              </a:rPr>
              <a:t>Efficiency: Quick, </a:t>
            </a:r>
            <a:r>
              <a:rPr lang="en-US" sz="2485">
                <a:solidFill>
                  <a:srgbClr val="000000"/>
                </a:solidFill>
                <a:latin typeface="Canva Sans"/>
                <a:ea typeface="Canva Sans"/>
                <a:cs typeface="Canva Sans"/>
                <a:sym typeface="Canva Sans"/>
              </a:rPr>
              <a:t>AI-driven personalized recommendations.</a:t>
            </a:r>
          </a:p>
          <a:p>
            <a:pPr algn="l" marL="536637" indent="-268319" lvl="1">
              <a:lnSpc>
                <a:spcPts val="3479"/>
              </a:lnSpc>
              <a:buFont typeface="Arial"/>
              <a:buChar char="•"/>
            </a:pPr>
            <a:r>
              <a:rPr lang="en-US" sz="2485">
                <a:solidFill>
                  <a:srgbClr val="000000"/>
                </a:solidFill>
                <a:latin typeface="Canva Sans"/>
                <a:ea typeface="Canva Sans"/>
                <a:cs typeface="Canva Sans"/>
                <a:sym typeface="Canva Sans"/>
              </a:rPr>
              <a:t>Cost-effectiveness: Helps tourists find budget-friendly options.</a:t>
            </a:r>
          </a:p>
          <a:p>
            <a:pPr algn="l" marL="536637" indent="-268319" lvl="1">
              <a:lnSpc>
                <a:spcPts val="3479"/>
              </a:lnSpc>
              <a:buFont typeface="Arial"/>
              <a:buChar char="•"/>
            </a:pPr>
            <a:r>
              <a:rPr lang="en-US" sz="2485">
                <a:solidFill>
                  <a:srgbClr val="000000"/>
                </a:solidFill>
                <a:latin typeface="Canva Sans"/>
                <a:ea typeface="Canva Sans"/>
                <a:cs typeface="Canva Sans"/>
                <a:sym typeface="Canva Sans"/>
              </a:rPr>
              <a:t>Scalability: Can expand to global destinations easily.</a:t>
            </a:r>
          </a:p>
          <a:p>
            <a:pPr algn="l" marL="536637" indent="-268319" lvl="1">
              <a:lnSpc>
                <a:spcPts val="3479"/>
              </a:lnSpc>
              <a:buFont typeface="Arial"/>
              <a:buChar char="•"/>
            </a:pPr>
            <a:r>
              <a:rPr lang="en-US" sz="2485">
                <a:solidFill>
                  <a:srgbClr val="000000"/>
                </a:solidFill>
                <a:latin typeface="Canva Sans"/>
                <a:ea typeface="Canva Sans"/>
                <a:cs typeface="Canva Sans"/>
                <a:sym typeface="Canva Sans"/>
              </a:rPr>
              <a:t>User-Friendly: Intuitive UI, multilingual support.</a:t>
            </a:r>
          </a:p>
          <a:p>
            <a:pPr algn="l" marL="536637" indent="-268319" lvl="1">
              <a:lnSpc>
                <a:spcPts val="3479"/>
              </a:lnSpc>
              <a:buFont typeface="Arial"/>
              <a:buChar char="•"/>
            </a:pPr>
            <a:r>
              <a:rPr lang="en-US" sz="2485">
                <a:solidFill>
                  <a:srgbClr val="000000"/>
                </a:solidFill>
                <a:latin typeface="Canva Sans"/>
                <a:ea typeface="Canva Sans"/>
                <a:cs typeface="Canva Sans"/>
                <a:sym typeface="Canva Sans"/>
              </a:rPr>
              <a:t>Innovation: Combines travel APIs + AI to give a new edge.</a:t>
            </a:r>
          </a:p>
          <a:p>
            <a:pPr algn="l">
              <a:lnSpc>
                <a:spcPts val="3479"/>
              </a:lnSpc>
            </a:pPr>
          </a:p>
        </p:txBody>
      </p:sp>
      <p:sp>
        <p:nvSpPr>
          <p:cNvPr name="TextBox 24" id="24"/>
          <p:cNvSpPr txBox="true"/>
          <p:nvPr/>
        </p:nvSpPr>
        <p:spPr>
          <a:xfrm rot="0">
            <a:off x="3985717" y="1509712"/>
            <a:ext cx="3151188" cy="1177334"/>
          </a:xfrm>
          <a:prstGeom prst="rect">
            <a:avLst/>
          </a:prstGeom>
        </p:spPr>
        <p:txBody>
          <a:bodyPr anchor="t" rtlCol="false" tIns="0" lIns="0" bIns="0" rIns="0">
            <a:spAutoFit/>
          </a:bodyPr>
          <a:lstStyle/>
          <a:p>
            <a:pPr algn="ctr">
              <a:lnSpc>
                <a:spcPts val="9657"/>
              </a:lnSpc>
            </a:pPr>
            <a:r>
              <a:rPr lang="en-US" sz="6898" b="true">
                <a:solidFill>
                  <a:srgbClr val="287777"/>
                </a:solidFill>
                <a:latin typeface="Playpen Sans Bold"/>
                <a:ea typeface="Playpen Sans Bold"/>
                <a:cs typeface="Playpen Sans Bold"/>
                <a:sym typeface="Playpen Sans Bold"/>
              </a:rPr>
              <a:t>Impact</a:t>
            </a:r>
          </a:p>
        </p:txBody>
      </p:sp>
      <p:sp>
        <p:nvSpPr>
          <p:cNvPr name="TextBox 25" id="25"/>
          <p:cNvSpPr txBox="true"/>
          <p:nvPr/>
        </p:nvSpPr>
        <p:spPr>
          <a:xfrm rot="0">
            <a:off x="1313945" y="2658471"/>
            <a:ext cx="8061355" cy="1862914"/>
          </a:xfrm>
          <a:prstGeom prst="rect">
            <a:avLst/>
          </a:prstGeom>
        </p:spPr>
        <p:txBody>
          <a:bodyPr anchor="t" rtlCol="false" tIns="0" lIns="0" bIns="0" rIns="0">
            <a:spAutoFit/>
          </a:bodyPr>
          <a:lstStyle/>
          <a:p>
            <a:pPr algn="l">
              <a:lnSpc>
                <a:spcPts val="2459"/>
              </a:lnSpc>
            </a:pPr>
          </a:p>
          <a:p>
            <a:pPr algn="l" marL="400912" indent="-200456" lvl="1">
              <a:lnSpc>
                <a:spcPts val="2599"/>
              </a:lnSpc>
              <a:buFont typeface="Arial"/>
              <a:buChar char="•"/>
            </a:pPr>
            <a:r>
              <a:rPr lang="en-US" sz="1856">
                <a:solidFill>
                  <a:srgbClr val="000000"/>
                </a:solidFill>
                <a:latin typeface="Canva Sans"/>
                <a:ea typeface="Canva Sans"/>
                <a:cs typeface="Canva Sans"/>
                <a:sym typeface="Canva Sans"/>
              </a:rPr>
              <a:t>Socially: Makes t</a:t>
            </a:r>
            <a:r>
              <a:rPr lang="en-US" sz="1856">
                <a:solidFill>
                  <a:srgbClr val="000000"/>
                </a:solidFill>
                <a:latin typeface="Canva Sans"/>
                <a:ea typeface="Canva Sans"/>
                <a:cs typeface="Canva Sans"/>
                <a:sym typeface="Canva Sans"/>
              </a:rPr>
              <a:t>ravel planning easier, reduces stress for tourists.</a:t>
            </a:r>
          </a:p>
          <a:p>
            <a:pPr algn="l" marL="400912" indent="-200456" lvl="1">
              <a:lnSpc>
                <a:spcPts val="2599"/>
              </a:lnSpc>
              <a:buFont typeface="Arial"/>
              <a:buChar char="•"/>
            </a:pPr>
            <a:r>
              <a:rPr lang="en-US" sz="1856">
                <a:solidFill>
                  <a:srgbClr val="000000"/>
                </a:solidFill>
                <a:latin typeface="Canva Sans"/>
                <a:ea typeface="Canva Sans"/>
                <a:cs typeface="Canva Sans"/>
                <a:sym typeface="Canva Sans"/>
              </a:rPr>
              <a:t>Economically: Boosts local businesses (hotels, restaurants, guides).</a:t>
            </a:r>
          </a:p>
          <a:p>
            <a:pPr algn="l" marL="400912" indent="-200456" lvl="1">
              <a:lnSpc>
                <a:spcPts val="2599"/>
              </a:lnSpc>
              <a:buFont typeface="Arial"/>
              <a:buChar char="•"/>
            </a:pPr>
            <a:r>
              <a:rPr lang="en-US" sz="1856">
                <a:solidFill>
                  <a:srgbClr val="000000"/>
                </a:solidFill>
                <a:latin typeface="Canva Sans"/>
                <a:ea typeface="Canva Sans"/>
                <a:cs typeface="Canva Sans"/>
                <a:sym typeface="Canva Sans"/>
              </a:rPr>
              <a:t>Envi</a:t>
            </a:r>
            <a:r>
              <a:rPr lang="en-US" sz="1856">
                <a:solidFill>
                  <a:srgbClr val="000000"/>
                </a:solidFill>
                <a:latin typeface="Canva Sans"/>
                <a:ea typeface="Canva Sans"/>
                <a:cs typeface="Canva Sans"/>
                <a:sym typeface="Canva Sans"/>
              </a:rPr>
              <a:t>ronmentally: AI-based itinerary reduces unnecessary travel, saves fuel/energy.</a:t>
            </a:r>
          </a:p>
          <a:p>
            <a:pPr algn="l">
              <a:lnSpc>
                <a:spcPts val="217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532143"/>
            <a:ext cx="18287998" cy="754857"/>
            <a:chOff x="0" y="0"/>
            <a:chExt cx="24383998" cy="1006476"/>
          </a:xfrm>
        </p:grpSpPr>
        <p:sp>
          <p:nvSpPr>
            <p:cNvPr name="Freeform 3" id="3"/>
            <p:cNvSpPr/>
            <p:nvPr/>
          </p:nvSpPr>
          <p:spPr>
            <a:xfrm flipH="false" flipV="false" rot="0">
              <a:off x="0" y="0"/>
              <a:ext cx="24384000" cy="1006475"/>
            </a:xfrm>
            <a:custGeom>
              <a:avLst/>
              <a:gdLst/>
              <a:ahLst/>
              <a:cxnLst/>
              <a:rect r="r" b="b" t="t" l="l"/>
              <a:pathLst>
                <a:path h="1006475" w="24384000">
                  <a:moveTo>
                    <a:pt x="0" y="0"/>
                  </a:moveTo>
                  <a:lnTo>
                    <a:pt x="24384000" y="0"/>
                  </a:lnTo>
                  <a:lnTo>
                    <a:pt x="24384000" y="1006475"/>
                  </a:lnTo>
                  <a:lnTo>
                    <a:pt x="0" y="1006475"/>
                  </a:lnTo>
                  <a:close/>
                </a:path>
              </a:pathLst>
            </a:custGeom>
            <a:solidFill>
              <a:srgbClr val="0070C0"/>
            </a:solidFill>
          </p:spPr>
        </p:sp>
      </p:grpSp>
      <p:grpSp>
        <p:nvGrpSpPr>
          <p:cNvPr name="Group 4" id="4"/>
          <p:cNvGrpSpPr/>
          <p:nvPr/>
        </p:nvGrpSpPr>
        <p:grpSpPr>
          <a:xfrm rot="0">
            <a:off x="914400" y="-71438"/>
            <a:ext cx="16459200" cy="1714500"/>
            <a:chOff x="0" y="0"/>
            <a:chExt cx="21945600" cy="2286000"/>
          </a:xfrm>
        </p:grpSpPr>
        <p:sp>
          <p:nvSpPr>
            <p:cNvPr name="Freeform 5" id="5"/>
            <p:cNvSpPr/>
            <p:nvPr/>
          </p:nvSpPr>
          <p:spPr>
            <a:xfrm flipH="false" flipV="false" rot="0">
              <a:off x="0" y="0"/>
              <a:ext cx="21945600" cy="2286000"/>
            </a:xfrm>
            <a:custGeom>
              <a:avLst/>
              <a:gdLst/>
              <a:ahLst/>
              <a:cxnLst/>
              <a:rect r="r" b="b" t="t" l="l"/>
              <a:pathLst>
                <a:path h="2286000" w="21945600">
                  <a:moveTo>
                    <a:pt x="0" y="0"/>
                  </a:moveTo>
                  <a:lnTo>
                    <a:pt x="21945600" y="0"/>
                  </a:lnTo>
                  <a:lnTo>
                    <a:pt x="21945600" y="2286000"/>
                  </a:lnTo>
                  <a:lnTo>
                    <a:pt x="0" y="2286000"/>
                  </a:lnTo>
                  <a:close/>
                </a:path>
              </a:pathLst>
            </a:custGeom>
            <a:solidFill>
              <a:srgbClr val="000000">
                <a:alpha val="0"/>
              </a:srgbClr>
            </a:solidFill>
          </p:spPr>
        </p:sp>
        <p:sp>
          <p:nvSpPr>
            <p:cNvPr name="TextBox 6" id="6"/>
            <p:cNvSpPr txBox="true"/>
            <p:nvPr/>
          </p:nvSpPr>
          <p:spPr>
            <a:xfrm>
              <a:off x="0" y="-104775"/>
              <a:ext cx="21945600" cy="2390775"/>
            </a:xfrm>
            <a:prstGeom prst="rect">
              <a:avLst/>
            </a:prstGeom>
          </p:spPr>
          <p:txBody>
            <a:bodyPr anchor="ctr" rtlCol="false" tIns="0" lIns="0" bIns="0" rIns="0"/>
            <a:lstStyle/>
            <a:p>
              <a:pPr algn="ctr">
                <a:lnSpc>
                  <a:spcPts val="6480"/>
                </a:lnSpc>
              </a:pPr>
              <a:r>
                <a:rPr lang="en-US" sz="5400" b="true">
                  <a:solidFill>
                    <a:srgbClr val="000000"/>
                  </a:solidFill>
                  <a:latin typeface="Times New Roman Bold"/>
                  <a:ea typeface="Times New Roman Bold"/>
                  <a:cs typeface="Times New Roman Bold"/>
                  <a:sym typeface="Times New Roman Bold"/>
                </a:rPr>
                <a:t>RESEARCH  AND REFERENCES</a:t>
              </a:r>
            </a:p>
          </p:txBody>
        </p:sp>
      </p:grpSp>
      <p:grpSp>
        <p:nvGrpSpPr>
          <p:cNvPr name="Group 7" id="7"/>
          <p:cNvGrpSpPr/>
          <p:nvPr/>
        </p:nvGrpSpPr>
        <p:grpSpPr>
          <a:xfrm rot="0">
            <a:off x="13106400" y="9534530"/>
            <a:ext cx="4267200" cy="547688"/>
            <a:chOff x="0" y="0"/>
            <a:chExt cx="5689600" cy="730250"/>
          </a:xfrm>
        </p:grpSpPr>
        <p:sp>
          <p:nvSpPr>
            <p:cNvPr name="Freeform 8" id="8"/>
            <p:cNvSpPr/>
            <p:nvPr/>
          </p:nvSpPr>
          <p:spPr>
            <a:xfrm flipH="false" flipV="false" rot="0">
              <a:off x="0" y="0"/>
              <a:ext cx="5689600" cy="730250"/>
            </a:xfrm>
            <a:custGeom>
              <a:avLst/>
              <a:gdLst/>
              <a:ahLst/>
              <a:cxnLst/>
              <a:rect r="r" b="b" t="t" l="l"/>
              <a:pathLst>
                <a:path h="730250" w="5689600">
                  <a:moveTo>
                    <a:pt x="0" y="0"/>
                  </a:moveTo>
                  <a:lnTo>
                    <a:pt x="5689600" y="0"/>
                  </a:lnTo>
                  <a:lnTo>
                    <a:pt x="5689600" y="730250"/>
                  </a:lnTo>
                  <a:lnTo>
                    <a:pt x="0" y="730250"/>
                  </a:lnTo>
                  <a:close/>
                </a:path>
              </a:pathLst>
            </a:custGeom>
            <a:solidFill>
              <a:srgbClr val="000000">
                <a:alpha val="0"/>
              </a:srgbClr>
            </a:solidFill>
          </p:spPr>
        </p:sp>
        <p:sp>
          <p:nvSpPr>
            <p:cNvPr name="TextBox 9" id="9"/>
            <p:cNvSpPr txBox="true"/>
            <p:nvPr/>
          </p:nvSpPr>
          <p:spPr>
            <a:xfrm>
              <a:off x="0" y="-19050"/>
              <a:ext cx="5689600" cy="749300"/>
            </a:xfrm>
            <a:prstGeom prst="rect">
              <a:avLst/>
            </a:prstGeom>
          </p:spPr>
          <p:txBody>
            <a:bodyPr anchor="ctr" rtlCol="false" tIns="0" lIns="0" bIns="0" rIns="0"/>
            <a:lstStyle/>
            <a:p>
              <a:pPr algn="r">
                <a:lnSpc>
                  <a:spcPts val="2160"/>
                </a:lnSpc>
              </a:pPr>
              <a:r>
                <a:rPr lang="en-US" b="true" sz="1800">
                  <a:solidFill>
                    <a:srgbClr val="FFFFFF"/>
                  </a:solidFill>
                  <a:latin typeface="Arimo Bold"/>
                  <a:ea typeface="Arimo Bold"/>
                  <a:cs typeface="Arimo Bold"/>
                  <a:sym typeface="Arimo Bold"/>
                </a:rPr>
                <a:t>6</a:t>
              </a:r>
            </a:p>
          </p:txBody>
        </p:sp>
      </p:grpSp>
      <p:grpSp>
        <p:nvGrpSpPr>
          <p:cNvPr name="Group 10" id="10"/>
          <p:cNvGrpSpPr/>
          <p:nvPr/>
        </p:nvGrpSpPr>
        <p:grpSpPr>
          <a:xfrm rot="0">
            <a:off x="6972300" y="9534530"/>
            <a:ext cx="4806000" cy="547688"/>
            <a:chOff x="0" y="0"/>
            <a:chExt cx="6408000" cy="730250"/>
          </a:xfrm>
        </p:grpSpPr>
        <p:sp>
          <p:nvSpPr>
            <p:cNvPr name="Freeform 11" id="11"/>
            <p:cNvSpPr/>
            <p:nvPr/>
          </p:nvSpPr>
          <p:spPr>
            <a:xfrm flipH="false" flipV="false" rot="0">
              <a:off x="0" y="0"/>
              <a:ext cx="6408000" cy="730250"/>
            </a:xfrm>
            <a:custGeom>
              <a:avLst/>
              <a:gdLst/>
              <a:ahLst/>
              <a:cxnLst/>
              <a:rect r="r" b="b" t="t" l="l"/>
              <a:pathLst>
                <a:path h="730250" w="6408000">
                  <a:moveTo>
                    <a:pt x="0" y="0"/>
                  </a:moveTo>
                  <a:lnTo>
                    <a:pt x="6408000" y="0"/>
                  </a:lnTo>
                  <a:lnTo>
                    <a:pt x="6408000" y="730250"/>
                  </a:lnTo>
                  <a:lnTo>
                    <a:pt x="0" y="730250"/>
                  </a:lnTo>
                  <a:close/>
                </a:path>
              </a:pathLst>
            </a:custGeom>
            <a:solidFill>
              <a:srgbClr val="000000">
                <a:alpha val="0"/>
              </a:srgbClr>
            </a:solidFill>
          </p:spPr>
        </p:sp>
        <p:sp>
          <p:nvSpPr>
            <p:cNvPr name="TextBox 12" id="12"/>
            <p:cNvSpPr txBox="true"/>
            <p:nvPr/>
          </p:nvSpPr>
          <p:spPr>
            <a:xfrm>
              <a:off x="0" y="-19050"/>
              <a:ext cx="6408000" cy="749300"/>
            </a:xfrm>
            <a:prstGeom prst="rect">
              <a:avLst/>
            </a:prstGeom>
          </p:spPr>
          <p:txBody>
            <a:bodyPr anchor="ctr" rtlCol="false" tIns="0" lIns="0" bIns="0" rIns="0"/>
            <a:lstStyle/>
            <a:p>
              <a:pPr algn="ctr">
                <a:lnSpc>
                  <a:spcPts val="2160"/>
                </a:lnSpc>
              </a:pPr>
              <a:r>
                <a:rPr lang="en-US" sz="1800">
                  <a:solidFill>
                    <a:srgbClr val="FFFFFF"/>
                  </a:solidFill>
                  <a:latin typeface="Arimo"/>
                  <a:ea typeface="Arimo"/>
                  <a:cs typeface="Arimo"/>
                  <a:sym typeface="Arimo"/>
                </a:rPr>
                <a:t>@SIH Idea submission- Template</a:t>
              </a:r>
            </a:p>
          </p:txBody>
        </p:sp>
      </p:grpSp>
      <p:grpSp>
        <p:nvGrpSpPr>
          <p:cNvPr name="Group 13" id="13"/>
          <p:cNvGrpSpPr/>
          <p:nvPr/>
        </p:nvGrpSpPr>
        <p:grpSpPr>
          <a:xfrm rot="0">
            <a:off x="475610" y="359319"/>
            <a:ext cx="2421552" cy="1249101"/>
            <a:chOff x="0" y="0"/>
            <a:chExt cx="3228736" cy="1665468"/>
          </a:xfrm>
        </p:grpSpPr>
        <p:sp>
          <p:nvSpPr>
            <p:cNvPr name="Freeform 14" id="14" descr="Your startup LOGO"/>
            <p:cNvSpPr/>
            <p:nvPr/>
          </p:nvSpPr>
          <p:spPr>
            <a:xfrm flipH="false" flipV="false" rot="0">
              <a:off x="25400" y="25400"/>
              <a:ext cx="3177921" cy="1614678"/>
            </a:xfrm>
            <a:custGeom>
              <a:avLst/>
              <a:gdLst/>
              <a:ahLst/>
              <a:cxnLst/>
              <a:rect r="r" b="b" t="t" l="l"/>
              <a:pathLst>
                <a:path h="1614678" w="3177921">
                  <a:moveTo>
                    <a:pt x="0" y="807339"/>
                  </a:moveTo>
                  <a:cubicBezTo>
                    <a:pt x="0" y="361442"/>
                    <a:pt x="711454" y="0"/>
                    <a:pt x="1589024" y="0"/>
                  </a:cubicBezTo>
                  <a:cubicBezTo>
                    <a:pt x="2466594" y="0"/>
                    <a:pt x="3177921" y="361442"/>
                    <a:pt x="3177921" y="807339"/>
                  </a:cubicBezTo>
                  <a:cubicBezTo>
                    <a:pt x="3177921" y="1253236"/>
                    <a:pt x="2466467" y="1614678"/>
                    <a:pt x="1588897" y="1614678"/>
                  </a:cubicBezTo>
                  <a:cubicBezTo>
                    <a:pt x="711327" y="1614678"/>
                    <a:pt x="0" y="1253236"/>
                    <a:pt x="0" y="807339"/>
                  </a:cubicBezTo>
                  <a:close/>
                </a:path>
              </a:pathLst>
            </a:custGeom>
            <a:solidFill>
              <a:srgbClr val="FFFFFF"/>
            </a:solidFill>
          </p:spPr>
        </p:sp>
        <p:sp>
          <p:nvSpPr>
            <p:cNvPr name="Freeform 15" id="15" descr="Your startup LOGO"/>
            <p:cNvSpPr/>
            <p:nvPr/>
          </p:nvSpPr>
          <p:spPr>
            <a:xfrm flipH="false" flipV="false" rot="0">
              <a:off x="0" y="0"/>
              <a:ext cx="3228721" cy="1665478"/>
            </a:xfrm>
            <a:custGeom>
              <a:avLst/>
              <a:gdLst/>
              <a:ahLst/>
              <a:cxnLst/>
              <a:rect r="r" b="b" t="t" l="l"/>
              <a:pathLst>
                <a:path h="1665478" w="3228721">
                  <a:moveTo>
                    <a:pt x="0" y="832739"/>
                  </a:moveTo>
                  <a:cubicBezTo>
                    <a:pt x="0" y="360299"/>
                    <a:pt x="740029" y="0"/>
                    <a:pt x="1614424" y="0"/>
                  </a:cubicBezTo>
                  <a:cubicBezTo>
                    <a:pt x="2488819" y="0"/>
                    <a:pt x="3228721" y="360299"/>
                    <a:pt x="3228721" y="832739"/>
                  </a:cubicBezTo>
                  <a:lnTo>
                    <a:pt x="3203321" y="832739"/>
                  </a:lnTo>
                  <a:lnTo>
                    <a:pt x="3228721" y="832739"/>
                  </a:lnTo>
                  <a:cubicBezTo>
                    <a:pt x="3228721" y="1305179"/>
                    <a:pt x="2488692" y="1665478"/>
                    <a:pt x="1614297" y="1665478"/>
                  </a:cubicBezTo>
                  <a:lnTo>
                    <a:pt x="1614297" y="1640078"/>
                  </a:lnTo>
                  <a:lnTo>
                    <a:pt x="1614297" y="1665478"/>
                  </a:lnTo>
                  <a:cubicBezTo>
                    <a:pt x="740029" y="1665478"/>
                    <a:pt x="0" y="1305179"/>
                    <a:pt x="0" y="832739"/>
                  </a:cubicBezTo>
                  <a:lnTo>
                    <a:pt x="25400" y="832739"/>
                  </a:lnTo>
                  <a:lnTo>
                    <a:pt x="50800" y="832739"/>
                  </a:lnTo>
                  <a:lnTo>
                    <a:pt x="25400" y="832739"/>
                  </a:lnTo>
                  <a:lnTo>
                    <a:pt x="0" y="832739"/>
                  </a:lnTo>
                  <a:moveTo>
                    <a:pt x="50800" y="832739"/>
                  </a:moveTo>
                  <a:cubicBezTo>
                    <a:pt x="50800" y="846709"/>
                    <a:pt x="39370" y="858139"/>
                    <a:pt x="25400" y="858139"/>
                  </a:cubicBezTo>
                  <a:cubicBezTo>
                    <a:pt x="11430" y="858139"/>
                    <a:pt x="0" y="846709"/>
                    <a:pt x="0" y="832739"/>
                  </a:cubicBezTo>
                  <a:cubicBezTo>
                    <a:pt x="0" y="818769"/>
                    <a:pt x="11430" y="807339"/>
                    <a:pt x="25400" y="807339"/>
                  </a:cubicBezTo>
                  <a:cubicBezTo>
                    <a:pt x="39370" y="807339"/>
                    <a:pt x="50800" y="818769"/>
                    <a:pt x="50800" y="832739"/>
                  </a:cubicBezTo>
                  <a:cubicBezTo>
                    <a:pt x="50800" y="1252093"/>
                    <a:pt x="733679" y="1614678"/>
                    <a:pt x="1614424" y="1614678"/>
                  </a:cubicBezTo>
                  <a:cubicBezTo>
                    <a:pt x="2495169" y="1614678"/>
                    <a:pt x="3177921" y="1252093"/>
                    <a:pt x="3177921" y="832739"/>
                  </a:cubicBezTo>
                  <a:cubicBezTo>
                    <a:pt x="3177921" y="413385"/>
                    <a:pt x="2495169" y="50800"/>
                    <a:pt x="1614424" y="50800"/>
                  </a:cubicBezTo>
                  <a:lnTo>
                    <a:pt x="1614424" y="25400"/>
                  </a:lnTo>
                  <a:lnTo>
                    <a:pt x="1614424" y="50800"/>
                  </a:lnTo>
                  <a:cubicBezTo>
                    <a:pt x="733679" y="50800"/>
                    <a:pt x="50800" y="413385"/>
                    <a:pt x="50800" y="832739"/>
                  </a:cubicBezTo>
                  <a:close/>
                </a:path>
              </a:pathLst>
            </a:custGeom>
            <a:solidFill>
              <a:srgbClr val="8064A2"/>
            </a:solidFill>
          </p:spPr>
        </p:sp>
        <p:sp>
          <p:nvSpPr>
            <p:cNvPr name="TextBox 16" id="16"/>
            <p:cNvSpPr txBox="true"/>
            <p:nvPr/>
          </p:nvSpPr>
          <p:spPr>
            <a:xfrm>
              <a:off x="0" y="-57150"/>
              <a:ext cx="3228736" cy="1722618"/>
            </a:xfrm>
            <a:prstGeom prst="rect">
              <a:avLst/>
            </a:prstGeom>
          </p:spPr>
          <p:txBody>
            <a:bodyPr anchor="ctr" rtlCol="false" tIns="50800" lIns="50800" bIns="50800" rIns="50800"/>
            <a:lstStyle/>
            <a:p>
              <a:pPr algn="ctr">
                <a:lnSpc>
                  <a:spcPts val="3240"/>
                </a:lnSpc>
              </a:pPr>
              <a:r>
                <a:rPr lang="en-US" sz="2700">
                  <a:solidFill>
                    <a:srgbClr val="000000"/>
                  </a:solidFill>
                  <a:latin typeface="Calibri (MS)"/>
                  <a:ea typeface="Calibri (MS)"/>
                  <a:cs typeface="Calibri (MS)"/>
                  <a:sym typeface="Calibri (MS)"/>
                </a:rPr>
                <a:t>TourMate</a:t>
              </a:r>
            </a:p>
          </p:txBody>
        </p:sp>
      </p:grpSp>
      <p:grpSp>
        <p:nvGrpSpPr>
          <p:cNvPr name="Group 17" id="17"/>
          <p:cNvGrpSpPr/>
          <p:nvPr/>
        </p:nvGrpSpPr>
        <p:grpSpPr>
          <a:xfrm rot="0">
            <a:off x="14762049" y="85645"/>
            <a:ext cx="3313680" cy="1684302"/>
            <a:chOff x="0" y="0"/>
            <a:chExt cx="4418240" cy="2245736"/>
          </a:xfrm>
        </p:grpSpPr>
        <p:sp>
          <p:nvSpPr>
            <p:cNvPr name="Freeform 18" id="18" descr="https://www.sih.gov.in/img1/SIH-Logo.png"/>
            <p:cNvSpPr/>
            <p:nvPr/>
          </p:nvSpPr>
          <p:spPr>
            <a:xfrm flipH="false" flipV="false" rot="0">
              <a:off x="0" y="0"/>
              <a:ext cx="4418203" cy="2245741"/>
            </a:xfrm>
            <a:custGeom>
              <a:avLst/>
              <a:gdLst/>
              <a:ahLst/>
              <a:cxnLst/>
              <a:rect r="r" b="b" t="t" l="l"/>
              <a:pathLst>
                <a:path h="2245741" w="4418203">
                  <a:moveTo>
                    <a:pt x="0" y="0"/>
                  </a:moveTo>
                  <a:lnTo>
                    <a:pt x="4418203" y="0"/>
                  </a:lnTo>
                  <a:lnTo>
                    <a:pt x="4418203" y="2245741"/>
                  </a:lnTo>
                  <a:lnTo>
                    <a:pt x="0" y="2245741"/>
                  </a:lnTo>
                  <a:lnTo>
                    <a:pt x="0" y="0"/>
                  </a:lnTo>
                  <a:close/>
                </a:path>
              </a:pathLst>
            </a:custGeom>
            <a:blipFill>
              <a:blip r:embed="rId2"/>
              <a:stretch>
                <a:fillRect l="0" t="0" r="0" b="0"/>
              </a:stretch>
            </a:blipFill>
          </p:spPr>
        </p:sp>
      </p:grpSp>
      <p:sp>
        <p:nvSpPr>
          <p:cNvPr name="Freeform 19" id="19"/>
          <p:cNvSpPr/>
          <p:nvPr/>
        </p:nvSpPr>
        <p:spPr>
          <a:xfrm flipH="false" flipV="false" rot="0">
            <a:off x="6836299" y="2835799"/>
            <a:ext cx="4615402" cy="4615402"/>
          </a:xfrm>
          <a:custGeom>
            <a:avLst/>
            <a:gdLst/>
            <a:ahLst/>
            <a:cxnLst/>
            <a:rect r="r" b="b" t="t" l="l"/>
            <a:pathLst>
              <a:path h="4615402" w="4615402">
                <a:moveTo>
                  <a:pt x="0" y="0"/>
                </a:moveTo>
                <a:lnTo>
                  <a:pt x="4615402" y="0"/>
                </a:lnTo>
                <a:lnTo>
                  <a:pt x="4615402" y="4615402"/>
                </a:lnTo>
                <a:lnTo>
                  <a:pt x="0" y="4615402"/>
                </a:lnTo>
                <a:lnTo>
                  <a:pt x="0" y="0"/>
                </a:lnTo>
                <a:close/>
              </a:path>
            </a:pathLst>
          </a:custGeom>
          <a:blipFill>
            <a:blip r:embed="rId3"/>
            <a:stretch>
              <a:fillRect l="0" t="0" r="0" b="0"/>
            </a:stretch>
          </a:blipFill>
        </p:spPr>
      </p:sp>
      <p:sp>
        <p:nvSpPr>
          <p:cNvPr name="Freeform 20" id="20"/>
          <p:cNvSpPr/>
          <p:nvPr/>
        </p:nvSpPr>
        <p:spPr>
          <a:xfrm flipH="false" flipV="false" rot="0">
            <a:off x="475610" y="254358"/>
            <a:ext cx="17373600" cy="10032642"/>
          </a:xfrm>
          <a:custGeom>
            <a:avLst/>
            <a:gdLst/>
            <a:ahLst/>
            <a:cxnLst/>
            <a:rect r="r" b="b" t="t" l="l"/>
            <a:pathLst>
              <a:path h="10032642" w="17373600">
                <a:moveTo>
                  <a:pt x="0" y="0"/>
                </a:moveTo>
                <a:lnTo>
                  <a:pt x="17373600" y="0"/>
                </a:lnTo>
                <a:lnTo>
                  <a:pt x="17373600" y="10032642"/>
                </a:lnTo>
                <a:lnTo>
                  <a:pt x="0" y="10032642"/>
                </a:lnTo>
                <a:lnTo>
                  <a:pt x="0" y="0"/>
                </a:lnTo>
                <a:close/>
              </a:path>
            </a:pathLst>
          </a:custGeom>
          <a:blipFill>
            <a:blip r:embed="rId4"/>
            <a:stretch>
              <a:fillRect l="0" t="0" r="0" b="0"/>
            </a:stretch>
          </a:blipFill>
        </p:spPr>
      </p:sp>
      <p:sp>
        <p:nvSpPr>
          <p:cNvPr name="TextBox 21" id="21"/>
          <p:cNvSpPr txBox="true"/>
          <p:nvPr/>
        </p:nvSpPr>
        <p:spPr>
          <a:xfrm rot="0">
            <a:off x="9692589" y="4664851"/>
            <a:ext cx="2482020" cy="1433035"/>
          </a:xfrm>
          <a:prstGeom prst="rect">
            <a:avLst/>
          </a:prstGeom>
        </p:spPr>
        <p:txBody>
          <a:bodyPr anchor="t" rtlCol="false" tIns="0" lIns="0" bIns="0" rIns="0">
            <a:spAutoFit/>
          </a:bodyPr>
          <a:lstStyle/>
          <a:p>
            <a:pPr algn="ctr" marL="449352" indent="-224676" lvl="1">
              <a:lnSpc>
                <a:spcPts val="2913"/>
              </a:lnSpc>
              <a:buFont typeface="Arial"/>
              <a:buChar char="•"/>
            </a:pPr>
            <a:r>
              <a:rPr lang="en-US" sz="2081">
                <a:solidFill>
                  <a:srgbClr val="000000"/>
                </a:solidFill>
                <a:latin typeface="Canva Sans"/>
                <a:ea typeface="Canva Sans"/>
                <a:cs typeface="Canva Sans"/>
                <a:sym typeface="Canva Sans"/>
              </a:rPr>
              <a:t>Ministry of T</a:t>
            </a:r>
            <a:r>
              <a:rPr lang="en-US" sz="2081">
                <a:solidFill>
                  <a:srgbClr val="000000"/>
                </a:solidFill>
                <a:latin typeface="Canva Sans"/>
                <a:ea typeface="Canva Sans"/>
                <a:cs typeface="Canva Sans"/>
                <a:sym typeface="Canva Sans"/>
              </a:rPr>
              <a:t>ourism, Govt. of India – tourism.gov.in</a:t>
            </a:r>
          </a:p>
        </p:txBody>
      </p:sp>
      <p:sp>
        <p:nvSpPr>
          <p:cNvPr name="TextBox 22" id="22"/>
          <p:cNvSpPr txBox="true"/>
          <p:nvPr/>
        </p:nvSpPr>
        <p:spPr>
          <a:xfrm rot="0">
            <a:off x="7301124" y="3620949"/>
            <a:ext cx="1842875" cy="2135429"/>
          </a:xfrm>
          <a:prstGeom prst="rect">
            <a:avLst/>
          </a:prstGeom>
        </p:spPr>
        <p:txBody>
          <a:bodyPr anchor="t" rtlCol="false" tIns="0" lIns="0" bIns="0" rIns="0">
            <a:spAutoFit/>
          </a:bodyPr>
          <a:lstStyle/>
          <a:p>
            <a:pPr algn="ctr" marL="374685" indent="-187342" lvl="1">
              <a:lnSpc>
                <a:spcPts val="2429"/>
              </a:lnSpc>
              <a:buFont typeface="Arial"/>
              <a:buChar char="•"/>
            </a:pPr>
            <a:r>
              <a:rPr lang="en-US" sz="1735">
                <a:solidFill>
                  <a:srgbClr val="000000"/>
                </a:solidFill>
                <a:latin typeface="Canva Sans"/>
                <a:ea typeface="Canva Sans"/>
                <a:cs typeface="Canva Sans"/>
                <a:sym typeface="Canva Sans"/>
              </a:rPr>
              <a:t>Resea</a:t>
            </a:r>
            <a:r>
              <a:rPr lang="en-US" sz="1735">
                <a:solidFill>
                  <a:srgbClr val="000000"/>
                </a:solidFill>
                <a:latin typeface="Canva Sans"/>
                <a:ea typeface="Canva Sans"/>
                <a:cs typeface="Canva Sans"/>
                <a:sym typeface="Canva Sans"/>
              </a:rPr>
              <a:t>rch papers on Smart Tourism &amp; AI in Travel (IEEE, Springer)</a:t>
            </a:r>
          </a:p>
        </p:txBody>
      </p:sp>
      <p:sp>
        <p:nvSpPr>
          <p:cNvPr name="TextBox 23" id="23"/>
          <p:cNvSpPr txBox="true"/>
          <p:nvPr/>
        </p:nvSpPr>
        <p:spPr>
          <a:xfrm rot="0">
            <a:off x="6604073" y="6566196"/>
            <a:ext cx="2333469" cy="1712864"/>
          </a:xfrm>
          <a:prstGeom prst="rect">
            <a:avLst/>
          </a:prstGeom>
        </p:spPr>
        <p:txBody>
          <a:bodyPr anchor="t" rtlCol="false" tIns="0" lIns="0" bIns="0" rIns="0">
            <a:spAutoFit/>
          </a:bodyPr>
          <a:lstStyle/>
          <a:p>
            <a:pPr algn="ctr" marL="418719" indent="-209359" lvl="1">
              <a:lnSpc>
                <a:spcPts val="2715"/>
              </a:lnSpc>
              <a:buFont typeface="Arial"/>
              <a:buChar char="•"/>
            </a:pPr>
            <a:r>
              <a:rPr lang="en-US" sz="1939">
                <a:solidFill>
                  <a:srgbClr val="000000"/>
                </a:solidFill>
                <a:latin typeface="Canva Sans"/>
                <a:ea typeface="Canva Sans"/>
                <a:cs typeface="Canva Sans"/>
                <a:sym typeface="Canva Sans"/>
              </a:rPr>
              <a:t>G</a:t>
            </a:r>
            <a:r>
              <a:rPr lang="en-US" sz="1939">
                <a:solidFill>
                  <a:srgbClr val="000000"/>
                </a:solidFill>
                <a:latin typeface="Canva Sans"/>
                <a:ea typeface="Canva Sans"/>
                <a:cs typeface="Canva Sans"/>
                <a:sym typeface="Canva Sans"/>
              </a:rPr>
              <a:t>oogle Travel Trends Report 2024 – thinkwithgoogle.com</a:t>
            </a:r>
          </a:p>
        </p:txBody>
      </p:sp>
      <p:sp>
        <p:nvSpPr>
          <p:cNvPr name="TextBox 24" id="24"/>
          <p:cNvSpPr txBox="true"/>
          <p:nvPr/>
        </p:nvSpPr>
        <p:spPr>
          <a:xfrm rot="0">
            <a:off x="9375300" y="6526443"/>
            <a:ext cx="1691766" cy="2529518"/>
          </a:xfrm>
          <a:prstGeom prst="rect">
            <a:avLst/>
          </a:prstGeom>
        </p:spPr>
        <p:txBody>
          <a:bodyPr anchor="t" rtlCol="false" tIns="0" lIns="0" bIns="0" rIns="0">
            <a:spAutoFit/>
          </a:bodyPr>
          <a:lstStyle/>
          <a:p>
            <a:pPr algn="ctr" marL="439937" indent="-219969" lvl="1">
              <a:lnSpc>
                <a:spcPts val="2852"/>
              </a:lnSpc>
              <a:buFont typeface="Arial"/>
              <a:buChar char="•"/>
            </a:pPr>
            <a:r>
              <a:rPr lang="en-US" sz="2037">
                <a:solidFill>
                  <a:srgbClr val="000000"/>
                </a:solidFill>
                <a:latin typeface="Canva Sans"/>
                <a:ea typeface="Canva Sans"/>
                <a:cs typeface="Canva Sans"/>
                <a:sym typeface="Canva Sans"/>
              </a:rPr>
              <a:t>World T</a:t>
            </a:r>
            <a:r>
              <a:rPr lang="en-US" sz="2037">
                <a:solidFill>
                  <a:srgbClr val="000000"/>
                </a:solidFill>
                <a:latin typeface="Canva Sans"/>
                <a:ea typeface="Canva Sans"/>
                <a:cs typeface="Canva Sans"/>
                <a:sym typeface="Canva Sans"/>
              </a:rPr>
              <a:t>ourism Organization (UNWTO) – unwto.org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DAGy-AsU0pw</dc:identifier>
  <dcterms:modified xsi:type="dcterms:W3CDTF">2011-08-01T06:04:30Z</dcterms:modified>
  <cp:revision>1</cp:revision>
  <dc:title>Problem Statement ID –SIH25137 Problem Statement Title- Student Innovation Theme-Travel &amp; Tourism PS Category- Software Team ID- Team Name (Registered on portal) : TourMate- Smart Travel Companion</dc:title>
</cp:coreProperties>
</file>

<file path=docProps/thumbnail.jpeg>
</file>